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73" r:id="rId4"/>
    <p:sldId id="258" r:id="rId5"/>
    <p:sldId id="275" r:id="rId6"/>
    <p:sldId id="276" r:id="rId7"/>
    <p:sldId id="260" r:id="rId8"/>
    <p:sldId id="277" r:id="rId9"/>
    <p:sldId id="261" r:id="rId10"/>
    <p:sldId id="262" r:id="rId11"/>
    <p:sldId id="263" r:id="rId12"/>
    <p:sldId id="268" r:id="rId13"/>
    <p:sldId id="267" r:id="rId14"/>
    <p:sldId id="269" r:id="rId15"/>
    <p:sldId id="270" r:id="rId16"/>
    <p:sldId id="264" r:id="rId17"/>
    <p:sldId id="265" r:id="rId18"/>
    <p:sldId id="266" r:id="rId19"/>
    <p:sldId id="271" r:id="rId20"/>
    <p:sldId id="274"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1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8:36:16.134"/>
    </inkml:context>
    <inkml:brush xml:id="br0">
      <inkml:brushProperty name="width" value="0.05" units="cm"/>
      <inkml:brushProperty name="height" value="0.05" units="cm"/>
      <inkml:brushProperty name="color" value="#E71224"/>
    </inkml:brush>
  </inkml:definitions>
  <inkml:trace contextRef="#ctx0" brushRef="#br0">18 19 7808,'-17'-15'2976,"21"11"-2304,-4 8-1056,0-1-2016,5 2 992,-1 2-800,0 2-320,1-2 1184,3 5 576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8:36:17.785"/>
    </inkml:context>
    <inkml:brush xml:id="br0">
      <inkml:brushProperty name="width" value="0.05" units="cm"/>
      <inkml:brushProperty name="height" value="0.05" units="cm"/>
      <inkml:brushProperty name="color" value="#E71224"/>
    </inkml:brush>
  </inkml:definitions>
  <inkml:trace contextRef="#ctx0" brushRef="#br0">1 1 8960,'4'8'3328,"1"-8"-2592,29 15-1312,-8-4-832,14 13-2080,10 6-736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8:36:42.891"/>
    </inkml:context>
    <inkml:brush xml:id="br0">
      <inkml:brushProperty name="width" value="0.05" units="cm"/>
      <inkml:brushProperty name="height" value="0.05" units="cm"/>
      <inkml:brushProperty name="color" value="#E71224"/>
    </inkml:brush>
  </inkml:definitions>
  <inkml:trace contextRef="#ctx0" brushRef="#br0">5 1 4992,'0'0'1824,"-4"0"-1408,8 0-384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8:36:58.780"/>
    </inkml:context>
    <inkml:brush xml:id="br0">
      <inkml:brushProperty name="width" value="0.05" units="cm"/>
      <inkml:brushProperty name="height" value="0.05" units="cm"/>
      <inkml:brushProperty name="color" value="#E71224"/>
    </inkml:brush>
  </inkml:definitions>
  <inkml:trace contextRef="#ctx0" brushRef="#br0">228 154 3712,'9'5'1696,"-9"-2"192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8:40:09.379"/>
    </inkml:context>
    <inkml:brush xml:id="br0">
      <inkml:brushProperty name="width" value="0.05" units="cm"/>
      <inkml:brushProperty name="height" value="0.05" units="cm"/>
      <inkml:brushProperty name="color" value="#E71224"/>
    </inkml:brush>
  </inkml:definitions>
  <inkml:trace contextRef="#ctx0" brushRef="#br0">5 73 5632,'4'-4'2112,"-4"1"-1664,0-2 1248,0 1-1120,-4 4-96,4-3-192,-4-1-32,4-1-160,4 3-896,0-14-416,9-11-1728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9:52:25.028"/>
    </inkml:context>
    <inkml:brush xml:id="br0">
      <inkml:brushProperty name="width" value="0.05" units="cm"/>
      <inkml:brushProperty name="height" value="0.05" units="cm"/>
      <inkml:brushProperty name="color" value="#E71224"/>
    </inkml:brush>
  </inkml:definitions>
  <inkml:trace contextRef="#ctx0" brushRef="#br0">25 0 6144,'-17'0'2368,"13"0"-1856,1 3-1312,3 18-5088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E1B7E-3332-4429-9525-EFE586E41B10}"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C1A2A-42C5-414A-926B-BAB72DD1CB61}" type="slidenum">
              <a:rPr lang="en-US" smtClean="0"/>
              <a:t>‹#›</a:t>
            </a:fld>
            <a:endParaRPr lang="en-US"/>
          </a:p>
        </p:txBody>
      </p:sp>
    </p:spTree>
    <p:extLst>
      <p:ext uri="{BB962C8B-B14F-4D97-AF65-F5344CB8AC3E}">
        <p14:creationId xmlns:p14="http://schemas.microsoft.com/office/powerpoint/2010/main" val="405987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C1A2A-42C5-414A-926B-BAB72DD1CB61}" type="slidenum">
              <a:rPr lang="en-US" smtClean="0"/>
              <a:t>14</a:t>
            </a:fld>
            <a:endParaRPr lang="en-US"/>
          </a:p>
        </p:txBody>
      </p:sp>
    </p:spTree>
    <p:extLst>
      <p:ext uri="{BB962C8B-B14F-4D97-AF65-F5344CB8AC3E}">
        <p14:creationId xmlns:p14="http://schemas.microsoft.com/office/powerpoint/2010/main" val="2532051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15CF-0CC5-40E5-9F6A-D5252AEE8F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C0DC6E-B657-4EFC-9DE0-2ADAAC8A61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36134A-25D7-4D20-9848-1DAD42E6B550}"/>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5" name="Footer Placeholder 4">
            <a:extLst>
              <a:ext uri="{FF2B5EF4-FFF2-40B4-BE49-F238E27FC236}">
                <a16:creationId xmlns:a16="http://schemas.microsoft.com/office/drawing/2014/main" id="{5DE04CE2-E2AA-4571-9392-BA16369C3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691BF-D1EB-4F3F-8137-C01685040509}"/>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122437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54B0-3BA0-4E1B-AF22-E8A6D834A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976F01-B90E-4B9B-9AAD-B945CF2C1F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1F3C70-63AE-461D-A9A8-987F7EB63061}"/>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5" name="Footer Placeholder 4">
            <a:extLst>
              <a:ext uri="{FF2B5EF4-FFF2-40B4-BE49-F238E27FC236}">
                <a16:creationId xmlns:a16="http://schemas.microsoft.com/office/drawing/2014/main" id="{8586461E-FE40-46D9-8530-12A8171A7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918A5-7C15-4F36-A0D4-BDFC36954B74}"/>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280274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BF997-3C12-4538-AD7B-3F1A9F97A1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45DED6-F394-43B0-B652-8B26AC633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A52C9-AA3C-402D-9350-1F27BC313C65}"/>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5" name="Footer Placeholder 4">
            <a:extLst>
              <a:ext uri="{FF2B5EF4-FFF2-40B4-BE49-F238E27FC236}">
                <a16:creationId xmlns:a16="http://schemas.microsoft.com/office/drawing/2014/main" id="{0922E40F-5BE0-4B48-B9A0-F61E2BC45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CFC7D-55CF-46F9-8E33-2C3246780C19}"/>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1394192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68C6-7329-48EF-86C2-2B48D6294F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B6EC71-C5C8-4885-BCB2-259BD8AC5C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DB1B2-647C-4FEB-AAE5-2C16B2990DD5}"/>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5" name="Footer Placeholder 4">
            <a:extLst>
              <a:ext uri="{FF2B5EF4-FFF2-40B4-BE49-F238E27FC236}">
                <a16:creationId xmlns:a16="http://schemas.microsoft.com/office/drawing/2014/main" id="{823F65F9-5F64-49BC-951D-E4C174D51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AF527-D77D-4BA8-B6DE-8E5F2C4F9EC9}"/>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928927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2B66-BB69-405C-9F91-6465178C6B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F86265-A702-4DB7-8034-AF596D22F9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D836D7-E0BE-49C9-A7EB-F6294E36A40F}"/>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5" name="Footer Placeholder 4">
            <a:extLst>
              <a:ext uri="{FF2B5EF4-FFF2-40B4-BE49-F238E27FC236}">
                <a16:creationId xmlns:a16="http://schemas.microsoft.com/office/drawing/2014/main" id="{FE424D93-E620-4520-9767-475C21AF36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07EBD4-D530-402E-A3C3-E2863292A82F}"/>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3757668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25B2-205E-40DB-87AD-8F4A75D4EA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4E2ADF-F17E-4669-9CEA-D4452F1B5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F944A5-8F3D-494F-88A2-7C90D0D02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04D28C-79C1-466A-82A5-FAB32A2977A8}"/>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6" name="Footer Placeholder 5">
            <a:extLst>
              <a:ext uri="{FF2B5EF4-FFF2-40B4-BE49-F238E27FC236}">
                <a16:creationId xmlns:a16="http://schemas.microsoft.com/office/drawing/2014/main" id="{FD21EEA3-F273-4EB1-A19A-83BFA35FA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C0E50-C4F6-47EF-8039-2C517F7EAAD2}"/>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1230288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CE37-B4E5-4DFA-8155-0335928216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C21548-CC35-44CE-9C23-0032A6FCE6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3CD369-13A2-4189-B48A-38B4194AFD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1C5EAF-71A2-4082-8194-3E7805F0F1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02DD92-5724-496D-9991-E0A4C8F5D6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0FFCFB-E58D-480C-99E2-07B7233461E3}"/>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8" name="Footer Placeholder 7">
            <a:extLst>
              <a:ext uri="{FF2B5EF4-FFF2-40B4-BE49-F238E27FC236}">
                <a16:creationId xmlns:a16="http://schemas.microsoft.com/office/drawing/2014/main" id="{81450EB5-B754-4A74-9FF2-026AD38DF1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E3EC32-E56C-439C-B456-4839CF4E67C8}"/>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3110262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2827A-4642-49D1-92A3-97D652EB2E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F242D6-DF27-41B6-97F9-3957166D5783}"/>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4" name="Footer Placeholder 3">
            <a:extLst>
              <a:ext uri="{FF2B5EF4-FFF2-40B4-BE49-F238E27FC236}">
                <a16:creationId xmlns:a16="http://schemas.microsoft.com/office/drawing/2014/main" id="{C1244BD3-7459-44D3-A72F-3ADD015AE3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62B6AF-939E-43E7-9FED-0BE86E198CC9}"/>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2295093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A82400-34BB-413B-8448-712A1B61270A}"/>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3" name="Footer Placeholder 2">
            <a:extLst>
              <a:ext uri="{FF2B5EF4-FFF2-40B4-BE49-F238E27FC236}">
                <a16:creationId xmlns:a16="http://schemas.microsoft.com/office/drawing/2014/main" id="{C3D2317B-A612-49AC-9F10-31B562047F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0F0082-8A72-4533-A30C-732454570812}"/>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244813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900C8-4680-4699-942F-8B703B1E2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D1630B-2965-49FF-B334-FCFF63AF5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61152C-9769-4CDB-8F51-8D63D5751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8AF2FC-E41D-404E-BA84-6797358B53A9}"/>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6" name="Footer Placeholder 5">
            <a:extLst>
              <a:ext uri="{FF2B5EF4-FFF2-40B4-BE49-F238E27FC236}">
                <a16:creationId xmlns:a16="http://schemas.microsoft.com/office/drawing/2014/main" id="{B0CE0AD1-9895-4841-9803-A776EDC04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B949F-7B59-4187-B576-2CE4AF15BDC5}"/>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1560495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34F01-140F-4E72-8BF1-3BCBDF6EEC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B17B8-C446-4AB3-B363-A7E14CC14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653031-9182-4A07-9FFC-7E15DAAD3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8B866F-8B6F-44A4-A445-D3A26979925B}"/>
              </a:ext>
            </a:extLst>
          </p:cNvPr>
          <p:cNvSpPr>
            <a:spLocks noGrp="1"/>
          </p:cNvSpPr>
          <p:nvPr>
            <p:ph type="dt" sz="half" idx="10"/>
          </p:nvPr>
        </p:nvSpPr>
        <p:spPr/>
        <p:txBody>
          <a:bodyPr/>
          <a:lstStyle/>
          <a:p>
            <a:fld id="{2BF87DFE-F8A0-44FB-9972-8D59F662820D}" type="datetimeFigureOut">
              <a:rPr lang="en-US" smtClean="0"/>
              <a:t>5/14/2023</a:t>
            </a:fld>
            <a:endParaRPr lang="en-US"/>
          </a:p>
        </p:txBody>
      </p:sp>
      <p:sp>
        <p:nvSpPr>
          <p:cNvPr id="6" name="Footer Placeholder 5">
            <a:extLst>
              <a:ext uri="{FF2B5EF4-FFF2-40B4-BE49-F238E27FC236}">
                <a16:creationId xmlns:a16="http://schemas.microsoft.com/office/drawing/2014/main" id="{2048CE42-5B4C-4F95-8B38-88A18FA38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3C53A-1219-4BB5-B352-B246B317BD5F}"/>
              </a:ext>
            </a:extLst>
          </p:cNvPr>
          <p:cNvSpPr>
            <a:spLocks noGrp="1"/>
          </p:cNvSpPr>
          <p:nvPr>
            <p:ph type="sldNum" sz="quarter" idx="12"/>
          </p:nvPr>
        </p:nvSpPr>
        <p:spPr/>
        <p:txBody>
          <a:bodyPr/>
          <a:lstStyle/>
          <a:p>
            <a:fld id="{C56F87ED-133A-47F8-8E63-CCB065863763}" type="slidenum">
              <a:rPr lang="en-US" smtClean="0"/>
              <a:t>‹#›</a:t>
            </a:fld>
            <a:endParaRPr lang="en-US"/>
          </a:p>
        </p:txBody>
      </p:sp>
    </p:spTree>
    <p:extLst>
      <p:ext uri="{BB962C8B-B14F-4D97-AF65-F5344CB8AC3E}">
        <p14:creationId xmlns:p14="http://schemas.microsoft.com/office/powerpoint/2010/main" val="2388121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988CF-5961-42E0-8611-F3C702FFD2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B83971-0B94-4F62-9E82-3EB70B1501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8B1CB-FDF8-4CD1-A7A7-29801EB7C8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F87DFE-F8A0-44FB-9972-8D59F662820D}" type="datetimeFigureOut">
              <a:rPr lang="en-US" smtClean="0"/>
              <a:t>5/14/2023</a:t>
            </a:fld>
            <a:endParaRPr lang="en-US"/>
          </a:p>
        </p:txBody>
      </p:sp>
      <p:sp>
        <p:nvSpPr>
          <p:cNvPr id="5" name="Footer Placeholder 4">
            <a:extLst>
              <a:ext uri="{FF2B5EF4-FFF2-40B4-BE49-F238E27FC236}">
                <a16:creationId xmlns:a16="http://schemas.microsoft.com/office/drawing/2014/main" id="{B4E6EFDC-1B99-4CE4-804E-D0CDEF8B4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F4ADEB-3D90-41C8-AEA5-C6BE3D038A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6F87ED-133A-47F8-8E63-CCB065863763}" type="slidenum">
              <a:rPr lang="en-US" smtClean="0"/>
              <a:t>‹#›</a:t>
            </a:fld>
            <a:endParaRPr lang="en-US"/>
          </a:p>
        </p:txBody>
      </p:sp>
    </p:spTree>
    <p:extLst>
      <p:ext uri="{BB962C8B-B14F-4D97-AF65-F5344CB8AC3E}">
        <p14:creationId xmlns:p14="http://schemas.microsoft.com/office/powerpoint/2010/main" val="2471222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13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214" Type="http://schemas.openxmlformats.org/officeDocument/2006/relationships/image" Target="../media/image111.png"/><Relationship Id="rId7" Type="http://schemas.openxmlformats.org/officeDocument/2006/relationships/image" Target="../media/image7.png"/><Relationship Id="rId218" Type="http://schemas.openxmlformats.org/officeDocument/2006/relationships/image" Target="../media/image10.png"/><Relationship Id="rId2" Type="http://schemas.openxmlformats.org/officeDocument/2006/relationships/image" Target="../media/image2.png"/><Relationship Id="rId209" Type="http://schemas.openxmlformats.org/officeDocument/2006/relationships/customXml" Target="../ink/ink2.xml"/><Relationship Id="rId217"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208" Type="http://schemas.openxmlformats.org/officeDocument/2006/relationships/image" Target="../media/image108.png"/><Relationship Id="rId216"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customXml" Target="../ink/ink1.xml"/><Relationship Id="rId215" Type="http://schemas.openxmlformats.org/officeDocument/2006/relationships/customXml" Target="../ink/ink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6.png"/><Relationship Id="rId7" Type="http://schemas.openxmlformats.org/officeDocument/2006/relationships/customXml" Target="../ink/ink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909145A1-6251-4818-B0F7-3AA0FD883C1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2" name="Title 1">
            <a:extLst>
              <a:ext uri="{FF2B5EF4-FFF2-40B4-BE49-F238E27FC236}">
                <a16:creationId xmlns:a16="http://schemas.microsoft.com/office/drawing/2014/main" id="{5FDCD343-0FC0-420A-A862-700AA8C5B063}"/>
              </a:ext>
            </a:extLst>
          </p:cNvPr>
          <p:cNvSpPr>
            <a:spLocks noGrp="1"/>
          </p:cNvSpPr>
          <p:nvPr>
            <p:ph type="ctrTitle"/>
          </p:nvPr>
        </p:nvSpPr>
        <p:spPr>
          <a:xfrm>
            <a:off x="777240" y="3688205"/>
            <a:ext cx="8731683" cy="1160465"/>
          </a:xfrm>
        </p:spPr>
        <p:txBody>
          <a:bodyPr anchor="b">
            <a:normAutofit/>
          </a:bodyPr>
          <a:lstStyle/>
          <a:p>
            <a:pPr algn="l"/>
            <a:r>
              <a:rPr lang="en-US" altLang="zh-CN" sz="6000" dirty="0">
                <a:solidFill>
                  <a:srgbClr val="FFFFFF"/>
                </a:solidFill>
              </a:rPr>
              <a:t>Decision Tree</a:t>
            </a:r>
            <a:endParaRPr lang="en-US" sz="6000" dirty="0">
              <a:solidFill>
                <a:srgbClr val="FFFFFF"/>
              </a:solidFill>
            </a:endParaRPr>
          </a:p>
        </p:txBody>
      </p:sp>
      <p:sp>
        <p:nvSpPr>
          <p:cNvPr id="3" name="Subtitle 2">
            <a:extLst>
              <a:ext uri="{FF2B5EF4-FFF2-40B4-BE49-F238E27FC236}">
                <a16:creationId xmlns:a16="http://schemas.microsoft.com/office/drawing/2014/main" id="{64A9B10A-67D7-4FE4-968F-557A5A791D63}"/>
              </a:ext>
            </a:extLst>
          </p:cNvPr>
          <p:cNvSpPr>
            <a:spLocks noGrp="1"/>
          </p:cNvSpPr>
          <p:nvPr>
            <p:ph type="subTitle" idx="1"/>
          </p:nvPr>
        </p:nvSpPr>
        <p:spPr>
          <a:xfrm>
            <a:off x="777240" y="5121835"/>
            <a:ext cx="8731683" cy="615577"/>
          </a:xfrm>
        </p:spPr>
        <p:txBody>
          <a:bodyPr anchor="t">
            <a:normAutofit/>
          </a:bodyPr>
          <a:lstStyle/>
          <a:p>
            <a:pPr algn="l"/>
            <a:r>
              <a:rPr lang="en-US" sz="1400" dirty="0">
                <a:solidFill>
                  <a:srgbClr val="FFFFFF"/>
                </a:solidFill>
              </a:rPr>
              <a:t>Dr. Linrui Zhang</a:t>
            </a:r>
          </a:p>
          <a:p>
            <a:pPr algn="l"/>
            <a:r>
              <a:rPr lang="en-US" sz="1400" dirty="0">
                <a:solidFill>
                  <a:srgbClr val="FFFFFF"/>
                </a:solidFill>
              </a:rPr>
              <a:t>University of Central Missouri</a:t>
            </a:r>
          </a:p>
        </p:txBody>
      </p:sp>
    </p:spTree>
    <p:extLst>
      <p:ext uri="{BB962C8B-B14F-4D97-AF65-F5344CB8AC3E}">
        <p14:creationId xmlns:p14="http://schemas.microsoft.com/office/powerpoint/2010/main" val="349754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D19F-58AC-4AA9-A7D3-8EE734B86DEB}"/>
              </a:ext>
            </a:extLst>
          </p:cNvPr>
          <p:cNvSpPr>
            <a:spLocks noGrp="1"/>
          </p:cNvSpPr>
          <p:nvPr>
            <p:ph type="title"/>
          </p:nvPr>
        </p:nvSpPr>
        <p:spPr/>
        <p:txBody>
          <a:bodyPr/>
          <a:lstStyle/>
          <a:p>
            <a:r>
              <a:rPr lang="en-US" dirty="0"/>
              <a:t>Construct the decision tree using ID3 algorithm</a:t>
            </a:r>
          </a:p>
        </p:txBody>
      </p:sp>
      <p:sp>
        <p:nvSpPr>
          <p:cNvPr id="3" name="Content Placeholder 2">
            <a:extLst>
              <a:ext uri="{FF2B5EF4-FFF2-40B4-BE49-F238E27FC236}">
                <a16:creationId xmlns:a16="http://schemas.microsoft.com/office/drawing/2014/main" id="{F2693991-5872-4C94-9977-D88857A87FD9}"/>
              </a:ext>
            </a:extLst>
          </p:cNvPr>
          <p:cNvSpPr>
            <a:spLocks noGrp="1"/>
          </p:cNvSpPr>
          <p:nvPr>
            <p:ph idx="1"/>
          </p:nvPr>
        </p:nvSpPr>
        <p:spPr/>
        <p:txBody>
          <a:bodyPr/>
          <a:lstStyle/>
          <a:p>
            <a:r>
              <a:rPr lang="en-US" dirty="0">
                <a:solidFill>
                  <a:srgbClr val="FF0000"/>
                </a:solidFill>
              </a:rPr>
              <a:t>It’s time to take notes!</a:t>
            </a:r>
          </a:p>
        </p:txBody>
      </p:sp>
      <p:pic>
        <p:nvPicPr>
          <p:cNvPr id="5" name="Picture 4">
            <a:extLst>
              <a:ext uri="{FF2B5EF4-FFF2-40B4-BE49-F238E27FC236}">
                <a16:creationId xmlns:a16="http://schemas.microsoft.com/office/drawing/2014/main" id="{65A7F8CE-7C73-413F-9186-E7FF31EE6CBA}"/>
              </a:ext>
            </a:extLst>
          </p:cNvPr>
          <p:cNvPicPr>
            <a:picLocks noChangeAspect="1"/>
          </p:cNvPicPr>
          <p:nvPr/>
        </p:nvPicPr>
        <p:blipFill>
          <a:blip r:embed="rId2"/>
          <a:stretch>
            <a:fillRect/>
          </a:stretch>
        </p:blipFill>
        <p:spPr>
          <a:xfrm>
            <a:off x="1892175" y="2547291"/>
            <a:ext cx="7795034" cy="3546769"/>
          </a:xfrm>
          <a:prstGeom prst="rect">
            <a:avLst/>
          </a:prstGeom>
        </p:spPr>
      </p:pic>
    </p:spTree>
    <p:extLst>
      <p:ext uri="{BB962C8B-B14F-4D97-AF65-F5344CB8AC3E}">
        <p14:creationId xmlns:p14="http://schemas.microsoft.com/office/powerpoint/2010/main" val="470714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516A-1AE4-4059-B2F2-00A96C241EDB}"/>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C2437567-37B0-4E82-9544-DEC19CC12F95}"/>
              </a:ext>
            </a:extLst>
          </p:cNvPr>
          <p:cNvSpPr>
            <a:spLocks noGrp="1"/>
          </p:cNvSpPr>
          <p:nvPr>
            <p:ph idx="1"/>
          </p:nvPr>
        </p:nvSpPr>
        <p:spPr/>
        <p:txBody>
          <a:bodyPr/>
          <a:lstStyle/>
          <a:p>
            <a:r>
              <a:rPr lang="en-US" dirty="0"/>
              <a:t>You are given the following Dataset S;</a:t>
            </a:r>
          </a:p>
          <a:p>
            <a:pPr marL="914400" lvl="1" indent="-457200">
              <a:buFont typeface="+mj-lt"/>
              <a:buAutoNum type="arabicPeriod"/>
            </a:pPr>
            <a:r>
              <a:rPr lang="en-US" dirty="0"/>
              <a:t>What is the Entropy of the Dataset S?</a:t>
            </a:r>
          </a:p>
          <a:p>
            <a:pPr marL="914400" lvl="1" indent="-457200">
              <a:buFont typeface="+mj-lt"/>
              <a:buAutoNum type="arabicPeriod"/>
            </a:pPr>
            <a:r>
              <a:rPr lang="en-US" dirty="0"/>
              <a:t>What is the Entropy of the Attribute X?</a:t>
            </a:r>
          </a:p>
          <a:p>
            <a:pPr marL="914400" lvl="1" indent="-457200">
              <a:buFont typeface="+mj-lt"/>
              <a:buAutoNum type="arabicPeriod"/>
            </a:pPr>
            <a:endParaRPr lang="en-US" dirty="0"/>
          </a:p>
          <a:p>
            <a:pPr marL="914400" lvl="1" indent="-457200">
              <a:buFont typeface="+mj-lt"/>
              <a:buAutoNum type="arabicPeriod"/>
            </a:pPr>
            <a:r>
              <a:rPr lang="en-US" dirty="0"/>
              <a:t>You are given that :</a:t>
            </a:r>
          </a:p>
          <a:p>
            <a:pPr marL="914400" lvl="2" indent="0">
              <a:buNone/>
            </a:pPr>
            <a:r>
              <a:rPr lang="en-US" dirty="0"/>
              <a:t>Gain(S,X) = 0.344; Gain(S, Y) = 0.2049, and Gain (S,Z) = 0.5171, </a:t>
            </a:r>
          </a:p>
          <a:p>
            <a:pPr marL="914400" lvl="2" indent="0">
              <a:buNone/>
            </a:pPr>
            <a:r>
              <a:rPr lang="en-US" dirty="0"/>
              <a:t>Choose the appropriate root node for the Decision Tree?</a:t>
            </a:r>
          </a:p>
        </p:txBody>
      </p:sp>
      <p:pic>
        <p:nvPicPr>
          <p:cNvPr id="5" name="Picture 4">
            <a:extLst>
              <a:ext uri="{FF2B5EF4-FFF2-40B4-BE49-F238E27FC236}">
                <a16:creationId xmlns:a16="http://schemas.microsoft.com/office/drawing/2014/main" id="{6177A7D3-ABDA-44B4-B9BC-F19EA91DA867}"/>
              </a:ext>
            </a:extLst>
          </p:cNvPr>
          <p:cNvPicPr>
            <a:picLocks noChangeAspect="1"/>
          </p:cNvPicPr>
          <p:nvPr/>
        </p:nvPicPr>
        <p:blipFill>
          <a:blip r:embed="rId2"/>
          <a:stretch>
            <a:fillRect/>
          </a:stretch>
        </p:blipFill>
        <p:spPr>
          <a:xfrm>
            <a:off x="8212101" y="294585"/>
            <a:ext cx="2781300" cy="3409950"/>
          </a:xfrm>
          <a:prstGeom prst="rect">
            <a:avLst/>
          </a:prstGeom>
        </p:spPr>
      </p:pic>
    </p:spTree>
    <p:extLst>
      <p:ext uri="{BB962C8B-B14F-4D97-AF65-F5344CB8AC3E}">
        <p14:creationId xmlns:p14="http://schemas.microsoft.com/office/powerpoint/2010/main" val="51080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4388-4E22-4175-92EB-DB29958B7829}"/>
              </a:ext>
            </a:extLst>
          </p:cNvPr>
          <p:cNvSpPr>
            <a:spLocks noGrp="1"/>
          </p:cNvSpPr>
          <p:nvPr>
            <p:ph type="title"/>
          </p:nvPr>
        </p:nvSpPr>
        <p:spPr/>
        <p:txBody>
          <a:bodyPr/>
          <a:lstStyle/>
          <a:p>
            <a:r>
              <a:rPr lang="en-US" dirty="0"/>
              <a:t>Exercise 1 Solution</a:t>
            </a:r>
          </a:p>
        </p:txBody>
      </p:sp>
      <p:sp>
        <p:nvSpPr>
          <p:cNvPr id="3" name="Content Placeholder 2">
            <a:extLst>
              <a:ext uri="{FF2B5EF4-FFF2-40B4-BE49-F238E27FC236}">
                <a16:creationId xmlns:a16="http://schemas.microsoft.com/office/drawing/2014/main" id="{0ABC5843-F468-46A1-850F-4E896AEBA3A3}"/>
              </a:ext>
            </a:extLst>
          </p:cNvPr>
          <p:cNvSpPr>
            <a:spLocks noGrp="1"/>
          </p:cNvSpPr>
          <p:nvPr>
            <p:ph idx="1"/>
          </p:nvPr>
        </p:nvSpPr>
        <p:spPr/>
        <p:txBody>
          <a:bodyPr/>
          <a:lstStyle/>
          <a:p>
            <a:r>
              <a:rPr lang="en-US" dirty="0"/>
              <a:t>1. The entropy of the data is 1.</a:t>
            </a:r>
          </a:p>
          <a:p>
            <a:r>
              <a:rPr lang="en-US" dirty="0"/>
              <a:t>2. </a:t>
            </a:r>
          </a:p>
          <a:p>
            <a:r>
              <a:rPr lang="en-US" dirty="0"/>
              <a:t>3. The appropriate root node is Z.</a:t>
            </a:r>
          </a:p>
        </p:txBody>
      </p:sp>
      <p:pic>
        <p:nvPicPr>
          <p:cNvPr id="5" name="Picture 4">
            <a:extLst>
              <a:ext uri="{FF2B5EF4-FFF2-40B4-BE49-F238E27FC236}">
                <a16:creationId xmlns:a16="http://schemas.microsoft.com/office/drawing/2014/main" id="{67261584-CAD2-4EC1-A094-29DE7B87B274}"/>
              </a:ext>
            </a:extLst>
          </p:cNvPr>
          <p:cNvPicPr>
            <a:picLocks noChangeAspect="1"/>
          </p:cNvPicPr>
          <p:nvPr/>
        </p:nvPicPr>
        <p:blipFill>
          <a:blip r:embed="rId2"/>
          <a:stretch>
            <a:fillRect/>
          </a:stretch>
        </p:blipFill>
        <p:spPr>
          <a:xfrm>
            <a:off x="1500187" y="2264592"/>
            <a:ext cx="9191625" cy="590550"/>
          </a:xfrm>
          <a:prstGeom prst="rect">
            <a:avLst/>
          </a:prstGeom>
        </p:spPr>
      </p:pic>
    </p:spTree>
    <p:extLst>
      <p:ext uri="{BB962C8B-B14F-4D97-AF65-F5344CB8AC3E}">
        <p14:creationId xmlns:p14="http://schemas.microsoft.com/office/powerpoint/2010/main" val="324977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F689-AB45-49CA-9BDF-E643E9AC17A4}"/>
              </a:ext>
            </a:extLst>
          </p:cNvPr>
          <p:cNvSpPr>
            <a:spLocks noGrp="1"/>
          </p:cNvSpPr>
          <p:nvPr>
            <p:ph type="title"/>
          </p:nvPr>
        </p:nvSpPr>
        <p:spPr/>
        <p:txBody>
          <a:bodyPr/>
          <a:lstStyle/>
          <a:p>
            <a:r>
              <a:rPr lang="en-US" dirty="0"/>
              <a:t>Exercise II</a:t>
            </a:r>
          </a:p>
        </p:txBody>
      </p:sp>
      <p:sp>
        <p:nvSpPr>
          <p:cNvPr id="3" name="Content Placeholder 2">
            <a:extLst>
              <a:ext uri="{FF2B5EF4-FFF2-40B4-BE49-F238E27FC236}">
                <a16:creationId xmlns:a16="http://schemas.microsoft.com/office/drawing/2014/main" id="{1971861C-F547-4A2B-AB89-FEB5A256ADF7}"/>
              </a:ext>
            </a:extLst>
          </p:cNvPr>
          <p:cNvSpPr>
            <a:spLocks noGrp="1"/>
          </p:cNvSpPr>
          <p:nvPr>
            <p:ph idx="1"/>
          </p:nvPr>
        </p:nvSpPr>
        <p:spPr/>
        <p:txBody>
          <a:bodyPr/>
          <a:lstStyle/>
          <a:p>
            <a:r>
              <a:rPr lang="en-US" dirty="0"/>
              <a:t>We wish to learn a decision tree to help students pick restaurants using three price, the location of the restaurant and the speed of service. The data for training the tree is given below, where the target concept is the column labeled “Like”.</a:t>
            </a:r>
          </a:p>
          <a:p>
            <a:endParaRPr lang="en-US" dirty="0"/>
          </a:p>
        </p:txBody>
      </p:sp>
      <p:pic>
        <p:nvPicPr>
          <p:cNvPr id="5" name="Picture 4">
            <a:extLst>
              <a:ext uri="{FF2B5EF4-FFF2-40B4-BE49-F238E27FC236}">
                <a16:creationId xmlns:a16="http://schemas.microsoft.com/office/drawing/2014/main" id="{C0B74085-76A8-45A2-8FB7-F4E08F94ECB3}"/>
              </a:ext>
            </a:extLst>
          </p:cNvPr>
          <p:cNvPicPr>
            <a:picLocks noChangeAspect="1"/>
          </p:cNvPicPr>
          <p:nvPr/>
        </p:nvPicPr>
        <p:blipFill>
          <a:blip r:embed="rId2"/>
          <a:stretch>
            <a:fillRect/>
          </a:stretch>
        </p:blipFill>
        <p:spPr>
          <a:xfrm>
            <a:off x="1074175" y="3531317"/>
            <a:ext cx="5486400" cy="3143250"/>
          </a:xfrm>
          <a:prstGeom prst="rect">
            <a:avLst/>
          </a:prstGeom>
        </p:spPr>
      </p:pic>
    </p:spTree>
    <p:extLst>
      <p:ext uri="{BB962C8B-B14F-4D97-AF65-F5344CB8AC3E}">
        <p14:creationId xmlns:p14="http://schemas.microsoft.com/office/powerpoint/2010/main" val="893930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ACFA-1640-4C4D-A7D1-D5B734110012}"/>
              </a:ext>
            </a:extLst>
          </p:cNvPr>
          <p:cNvSpPr>
            <a:spLocks noGrp="1"/>
          </p:cNvSpPr>
          <p:nvPr>
            <p:ph type="title"/>
          </p:nvPr>
        </p:nvSpPr>
        <p:spPr/>
        <p:txBody>
          <a:bodyPr/>
          <a:lstStyle/>
          <a:p>
            <a:r>
              <a:rPr lang="en-US" dirty="0"/>
              <a:t>Exercise II</a:t>
            </a:r>
          </a:p>
        </p:txBody>
      </p:sp>
      <p:sp>
        <p:nvSpPr>
          <p:cNvPr id="3" name="Content Placeholder 2">
            <a:extLst>
              <a:ext uri="{FF2B5EF4-FFF2-40B4-BE49-F238E27FC236}">
                <a16:creationId xmlns:a16="http://schemas.microsoft.com/office/drawing/2014/main" id="{49659953-D566-44CA-9883-0592F8412154}"/>
              </a:ext>
            </a:extLst>
          </p:cNvPr>
          <p:cNvSpPr>
            <a:spLocks noGrp="1"/>
          </p:cNvSpPr>
          <p:nvPr>
            <p:ph idx="1"/>
          </p:nvPr>
        </p:nvSpPr>
        <p:spPr/>
        <p:txBody>
          <a:bodyPr/>
          <a:lstStyle/>
          <a:p>
            <a:r>
              <a:rPr lang="en-US" dirty="0"/>
              <a:t>What is the entropy of the collection of examples with respect to the target label.</a:t>
            </a:r>
          </a:p>
          <a:p>
            <a:r>
              <a:rPr lang="en-US" dirty="0"/>
              <a:t>Compute the information gain of the attribute Price.</a:t>
            </a:r>
          </a:p>
          <a:p>
            <a:r>
              <a:rPr lang="en-US" dirty="0"/>
              <a:t>Compute the information gain of the attribute Fast.</a:t>
            </a:r>
          </a:p>
        </p:txBody>
      </p:sp>
      <p:pic>
        <p:nvPicPr>
          <p:cNvPr id="4" name="Picture 3">
            <a:extLst>
              <a:ext uri="{FF2B5EF4-FFF2-40B4-BE49-F238E27FC236}">
                <a16:creationId xmlns:a16="http://schemas.microsoft.com/office/drawing/2014/main" id="{36D9E353-7A3E-4771-BC8B-1694DFAC4744}"/>
              </a:ext>
            </a:extLst>
          </p:cNvPr>
          <p:cNvPicPr>
            <a:picLocks noChangeAspect="1"/>
          </p:cNvPicPr>
          <p:nvPr/>
        </p:nvPicPr>
        <p:blipFill>
          <a:blip r:embed="rId3"/>
          <a:stretch>
            <a:fillRect/>
          </a:stretch>
        </p:blipFill>
        <p:spPr>
          <a:xfrm>
            <a:off x="455002" y="3680994"/>
            <a:ext cx="5486400" cy="3143250"/>
          </a:xfrm>
          <a:prstGeom prst="rect">
            <a:avLst/>
          </a:prstGeom>
        </p:spPr>
      </p:pic>
    </p:spTree>
    <p:extLst>
      <p:ext uri="{BB962C8B-B14F-4D97-AF65-F5344CB8AC3E}">
        <p14:creationId xmlns:p14="http://schemas.microsoft.com/office/powerpoint/2010/main" val="2603897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9930-3B08-4AE8-8FE9-0A635E5F929B}"/>
              </a:ext>
            </a:extLst>
          </p:cNvPr>
          <p:cNvSpPr>
            <a:spLocks noGrp="1"/>
          </p:cNvSpPr>
          <p:nvPr>
            <p:ph type="title"/>
          </p:nvPr>
        </p:nvSpPr>
        <p:spPr/>
        <p:txBody>
          <a:bodyPr/>
          <a:lstStyle/>
          <a:p>
            <a:r>
              <a:rPr lang="en-US" dirty="0"/>
              <a:t>Exercise II solution</a:t>
            </a:r>
          </a:p>
        </p:txBody>
      </p:sp>
      <p:sp>
        <p:nvSpPr>
          <p:cNvPr id="3" name="Content Placeholder 2">
            <a:extLst>
              <a:ext uri="{FF2B5EF4-FFF2-40B4-BE49-F238E27FC236}">
                <a16:creationId xmlns:a16="http://schemas.microsoft.com/office/drawing/2014/main" id="{D0343427-C07D-4BFB-A1BE-6B8517DD47EA}"/>
              </a:ext>
            </a:extLst>
          </p:cNvPr>
          <p:cNvSpPr>
            <a:spLocks noGrp="1"/>
          </p:cNvSpPr>
          <p:nvPr>
            <p:ph idx="1"/>
          </p:nvPr>
        </p:nvSpPr>
        <p:spPr/>
        <p:txBody>
          <a:bodyPr/>
          <a:lstStyle/>
          <a:p>
            <a:pPr marL="0" indent="0">
              <a:buNone/>
            </a:pPr>
            <a:r>
              <a:rPr lang="en-US" dirty="0"/>
              <a:t>1.  The entropy is 1</a:t>
            </a:r>
          </a:p>
          <a:p>
            <a:pPr marL="0" indent="0">
              <a:buNone/>
            </a:pPr>
            <a:endParaRPr lang="en-US" dirty="0"/>
          </a:p>
          <a:p>
            <a:pPr marL="0" indent="0">
              <a:buNone/>
            </a:pPr>
            <a:r>
              <a:rPr lang="en-US" dirty="0"/>
              <a:t>2. </a:t>
            </a:r>
          </a:p>
          <a:p>
            <a:pPr marL="0" indent="0">
              <a:buNone/>
            </a:pPr>
            <a:endParaRPr lang="en-US" dirty="0"/>
          </a:p>
          <a:p>
            <a:pPr marL="0" indent="0">
              <a:buNone/>
            </a:pPr>
            <a:endParaRPr lang="en-US" dirty="0"/>
          </a:p>
          <a:p>
            <a:pPr marL="0" indent="0">
              <a:buNone/>
            </a:pPr>
            <a:r>
              <a:rPr lang="en-US" dirty="0"/>
              <a:t>3.</a:t>
            </a:r>
          </a:p>
        </p:txBody>
      </p:sp>
      <p:pic>
        <p:nvPicPr>
          <p:cNvPr id="5" name="Picture 4">
            <a:extLst>
              <a:ext uri="{FF2B5EF4-FFF2-40B4-BE49-F238E27FC236}">
                <a16:creationId xmlns:a16="http://schemas.microsoft.com/office/drawing/2014/main" id="{12364DD1-9CEA-402B-BA1F-E6F10D1B0F38}"/>
              </a:ext>
            </a:extLst>
          </p:cNvPr>
          <p:cNvPicPr>
            <a:picLocks noChangeAspect="1"/>
          </p:cNvPicPr>
          <p:nvPr/>
        </p:nvPicPr>
        <p:blipFill>
          <a:blip r:embed="rId2"/>
          <a:stretch>
            <a:fillRect/>
          </a:stretch>
        </p:blipFill>
        <p:spPr>
          <a:xfrm>
            <a:off x="1180331" y="3302102"/>
            <a:ext cx="9020175" cy="1123950"/>
          </a:xfrm>
          <a:prstGeom prst="rect">
            <a:avLst/>
          </a:prstGeom>
        </p:spPr>
      </p:pic>
      <p:pic>
        <p:nvPicPr>
          <p:cNvPr id="7" name="Picture 6">
            <a:extLst>
              <a:ext uri="{FF2B5EF4-FFF2-40B4-BE49-F238E27FC236}">
                <a16:creationId xmlns:a16="http://schemas.microsoft.com/office/drawing/2014/main" id="{0458D06A-B7D9-4BE9-9D12-335658C05D97}"/>
              </a:ext>
            </a:extLst>
          </p:cNvPr>
          <p:cNvPicPr>
            <a:picLocks noChangeAspect="1"/>
          </p:cNvPicPr>
          <p:nvPr/>
        </p:nvPicPr>
        <p:blipFill>
          <a:blip r:embed="rId3"/>
          <a:stretch>
            <a:fillRect/>
          </a:stretch>
        </p:blipFill>
        <p:spPr>
          <a:xfrm>
            <a:off x="1180331" y="5225742"/>
            <a:ext cx="6477000" cy="1152525"/>
          </a:xfrm>
          <a:prstGeom prst="rect">
            <a:avLst/>
          </a:prstGeom>
        </p:spPr>
      </p:pic>
    </p:spTree>
    <p:extLst>
      <p:ext uri="{BB962C8B-B14F-4D97-AF65-F5344CB8AC3E}">
        <p14:creationId xmlns:p14="http://schemas.microsoft.com/office/powerpoint/2010/main" val="217726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7CEB-EE49-4237-9536-D15E845C0F0B}"/>
              </a:ext>
            </a:extLst>
          </p:cNvPr>
          <p:cNvSpPr>
            <a:spLocks noGrp="1"/>
          </p:cNvSpPr>
          <p:nvPr>
            <p:ph type="title"/>
          </p:nvPr>
        </p:nvSpPr>
        <p:spPr/>
        <p:txBody>
          <a:bodyPr/>
          <a:lstStyle/>
          <a:p>
            <a:r>
              <a:rPr lang="en-US" dirty="0"/>
              <a:t>Visualize the Decision Tree</a:t>
            </a:r>
          </a:p>
        </p:txBody>
      </p:sp>
      <p:pic>
        <p:nvPicPr>
          <p:cNvPr id="9" name="Content Placeholder 8">
            <a:extLst>
              <a:ext uri="{FF2B5EF4-FFF2-40B4-BE49-F238E27FC236}">
                <a16:creationId xmlns:a16="http://schemas.microsoft.com/office/drawing/2014/main" id="{B977A95F-95A2-47C8-A53A-328C8E5A99C7}"/>
              </a:ext>
            </a:extLst>
          </p:cNvPr>
          <p:cNvPicPr>
            <a:picLocks noGrp="1" noChangeAspect="1"/>
          </p:cNvPicPr>
          <p:nvPr>
            <p:ph idx="1"/>
          </p:nvPr>
        </p:nvPicPr>
        <p:blipFill>
          <a:blip r:embed="rId2"/>
          <a:stretch>
            <a:fillRect/>
          </a:stretch>
        </p:blipFill>
        <p:spPr>
          <a:xfrm>
            <a:off x="1150980" y="1690688"/>
            <a:ext cx="4639029" cy="4351338"/>
          </a:xfrm>
        </p:spPr>
      </p:pic>
      <p:pic>
        <p:nvPicPr>
          <p:cNvPr id="11" name="Picture 10">
            <a:extLst>
              <a:ext uri="{FF2B5EF4-FFF2-40B4-BE49-F238E27FC236}">
                <a16:creationId xmlns:a16="http://schemas.microsoft.com/office/drawing/2014/main" id="{48B57DD0-F992-4179-BE42-BBC04AE84192}"/>
              </a:ext>
            </a:extLst>
          </p:cNvPr>
          <p:cNvPicPr>
            <a:picLocks noChangeAspect="1"/>
          </p:cNvPicPr>
          <p:nvPr/>
        </p:nvPicPr>
        <p:blipFill>
          <a:blip r:embed="rId3"/>
          <a:stretch>
            <a:fillRect/>
          </a:stretch>
        </p:blipFill>
        <p:spPr>
          <a:xfrm>
            <a:off x="6825152" y="2145671"/>
            <a:ext cx="3981689" cy="3200966"/>
          </a:xfrm>
          <a:prstGeom prst="rect">
            <a:avLst/>
          </a:prstGeom>
        </p:spPr>
      </p:pic>
      <p:sp>
        <p:nvSpPr>
          <p:cNvPr id="74" name="TextBox 73">
            <a:extLst>
              <a:ext uri="{FF2B5EF4-FFF2-40B4-BE49-F238E27FC236}">
                <a16:creationId xmlns:a16="http://schemas.microsoft.com/office/drawing/2014/main" id="{DB0107BC-7BE4-479C-8760-80C33B5DD8EC}"/>
              </a:ext>
            </a:extLst>
          </p:cNvPr>
          <p:cNvSpPr txBox="1"/>
          <p:nvPr/>
        </p:nvSpPr>
        <p:spPr>
          <a:xfrm>
            <a:off x="10555490" y="4001267"/>
            <a:ext cx="251351"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16385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B0E3-039F-45A4-A2B9-DC1CFA18D690}"/>
              </a:ext>
            </a:extLst>
          </p:cNvPr>
          <p:cNvSpPr>
            <a:spLocks noGrp="1"/>
          </p:cNvSpPr>
          <p:nvPr>
            <p:ph type="title"/>
          </p:nvPr>
        </p:nvSpPr>
        <p:spPr/>
        <p:txBody>
          <a:bodyPr/>
          <a:lstStyle/>
          <a:p>
            <a:r>
              <a:rPr lang="en-US" dirty="0"/>
              <a:t>Visualize the Decision Tree</a:t>
            </a:r>
          </a:p>
        </p:txBody>
      </p:sp>
      <p:pic>
        <p:nvPicPr>
          <p:cNvPr id="5" name="Content Placeholder 4">
            <a:extLst>
              <a:ext uri="{FF2B5EF4-FFF2-40B4-BE49-F238E27FC236}">
                <a16:creationId xmlns:a16="http://schemas.microsoft.com/office/drawing/2014/main" id="{F003E5E2-650B-4D2F-B04F-32CA864C6EE0}"/>
              </a:ext>
            </a:extLst>
          </p:cNvPr>
          <p:cNvPicPr>
            <a:picLocks noGrp="1" noChangeAspect="1"/>
          </p:cNvPicPr>
          <p:nvPr>
            <p:ph idx="1"/>
          </p:nvPr>
        </p:nvPicPr>
        <p:blipFill>
          <a:blip r:embed="rId2"/>
          <a:stretch>
            <a:fillRect/>
          </a:stretch>
        </p:blipFill>
        <p:spPr>
          <a:xfrm>
            <a:off x="838200" y="1921394"/>
            <a:ext cx="4703369" cy="4351338"/>
          </a:xfrm>
        </p:spPr>
      </p:pic>
      <p:pic>
        <p:nvPicPr>
          <p:cNvPr id="6" name="Picture 5">
            <a:extLst>
              <a:ext uri="{FF2B5EF4-FFF2-40B4-BE49-F238E27FC236}">
                <a16:creationId xmlns:a16="http://schemas.microsoft.com/office/drawing/2014/main" id="{0DE0B697-8222-469D-AAD8-133BD2AD12D4}"/>
              </a:ext>
            </a:extLst>
          </p:cNvPr>
          <p:cNvPicPr>
            <a:picLocks noChangeAspect="1"/>
          </p:cNvPicPr>
          <p:nvPr/>
        </p:nvPicPr>
        <p:blipFill>
          <a:blip r:embed="rId3"/>
          <a:stretch>
            <a:fillRect/>
          </a:stretch>
        </p:blipFill>
        <p:spPr>
          <a:xfrm>
            <a:off x="6825152" y="2145671"/>
            <a:ext cx="3981689" cy="3200966"/>
          </a:xfrm>
          <a:prstGeom prst="rect">
            <a:avLst/>
          </a:prstGeom>
        </p:spPr>
      </p:pic>
    </p:spTree>
    <p:extLst>
      <p:ext uri="{BB962C8B-B14F-4D97-AF65-F5344CB8AC3E}">
        <p14:creationId xmlns:p14="http://schemas.microsoft.com/office/powerpoint/2010/main" val="981237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9935-E486-4328-BAA9-5721D3859F71}"/>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0CB4D833-95C2-4DB0-9AD9-C008F2F744D6}"/>
              </a:ext>
            </a:extLst>
          </p:cNvPr>
          <p:cNvSpPr>
            <a:spLocks noGrp="1"/>
          </p:cNvSpPr>
          <p:nvPr>
            <p:ph idx="1"/>
          </p:nvPr>
        </p:nvSpPr>
        <p:spPr/>
        <p:txBody>
          <a:bodyPr/>
          <a:lstStyle/>
          <a:p>
            <a:r>
              <a:rPr lang="en-US" dirty="0"/>
              <a:t>It happens when the tree is too large</a:t>
            </a:r>
          </a:p>
          <a:p>
            <a:endParaRPr lang="en-US" dirty="0"/>
          </a:p>
        </p:txBody>
      </p:sp>
      <p:pic>
        <p:nvPicPr>
          <p:cNvPr id="5" name="Picture 4">
            <a:extLst>
              <a:ext uri="{FF2B5EF4-FFF2-40B4-BE49-F238E27FC236}">
                <a16:creationId xmlns:a16="http://schemas.microsoft.com/office/drawing/2014/main" id="{F827B430-920F-48DF-9AE4-855286645D9C}"/>
              </a:ext>
            </a:extLst>
          </p:cNvPr>
          <p:cNvPicPr>
            <a:picLocks noChangeAspect="1"/>
          </p:cNvPicPr>
          <p:nvPr/>
        </p:nvPicPr>
        <p:blipFill>
          <a:blip r:embed="rId2"/>
          <a:stretch>
            <a:fillRect/>
          </a:stretch>
        </p:blipFill>
        <p:spPr>
          <a:xfrm>
            <a:off x="1157747" y="2612179"/>
            <a:ext cx="8273845" cy="395152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9EB8E37-146A-4D30-AF8E-D45013F2C568}"/>
                  </a:ext>
                </a:extLst>
              </p14:cNvPr>
              <p14:cNvContentPartPr/>
              <p14:nvPr/>
            </p14:nvContentPartPr>
            <p14:xfrm>
              <a:off x="806009" y="4395749"/>
              <a:ext cx="9360" cy="8640"/>
            </p14:xfrm>
          </p:contentPart>
        </mc:Choice>
        <mc:Fallback xmlns="">
          <p:pic>
            <p:nvPicPr>
              <p:cNvPr id="6" name="Ink 5">
                <a:extLst>
                  <a:ext uri="{FF2B5EF4-FFF2-40B4-BE49-F238E27FC236}">
                    <a16:creationId xmlns:a16="http://schemas.microsoft.com/office/drawing/2014/main" id="{A9EB8E37-146A-4D30-AF8E-D45013F2C568}"/>
                  </a:ext>
                </a:extLst>
              </p:cNvPr>
              <p:cNvPicPr/>
              <p:nvPr/>
            </p:nvPicPr>
            <p:blipFill>
              <a:blip r:embed="rId4"/>
              <a:stretch>
                <a:fillRect/>
              </a:stretch>
            </p:blipFill>
            <p:spPr>
              <a:xfrm>
                <a:off x="797369" y="4386749"/>
                <a:ext cx="27000" cy="26280"/>
              </a:xfrm>
              <a:prstGeom prst="rect">
                <a:avLst/>
              </a:prstGeom>
            </p:spPr>
          </p:pic>
        </mc:Fallback>
      </mc:AlternateContent>
    </p:spTree>
    <p:extLst>
      <p:ext uri="{BB962C8B-B14F-4D97-AF65-F5344CB8AC3E}">
        <p14:creationId xmlns:p14="http://schemas.microsoft.com/office/powerpoint/2010/main" val="1138655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7E7C-473B-405C-94B3-5E5903E7A80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101F7A-BC48-4AF8-9F0C-C9CB90CC6577}"/>
              </a:ext>
            </a:extLst>
          </p:cNvPr>
          <p:cNvSpPr>
            <a:spLocks noGrp="1"/>
          </p:cNvSpPr>
          <p:nvPr>
            <p:ph idx="1"/>
          </p:nvPr>
        </p:nvSpPr>
        <p:spPr>
          <a:xfrm>
            <a:off x="847402" y="1842890"/>
            <a:ext cx="10515600" cy="4351338"/>
          </a:xfrm>
        </p:spPr>
        <p:txBody>
          <a:bodyPr>
            <a:normAutofit fontScale="92500" lnSpcReduction="10000"/>
          </a:bodyPr>
          <a:lstStyle/>
          <a:p>
            <a:r>
              <a:rPr lang="en-US" dirty="0"/>
              <a:t>Consider the training dataset given below. In the dataset, X</a:t>
            </a:r>
            <a:r>
              <a:rPr lang="en-US" baseline="-25000" dirty="0"/>
              <a:t>1</a:t>
            </a:r>
            <a:r>
              <a:rPr lang="en-US" dirty="0"/>
              <a:t>, X</a:t>
            </a:r>
            <a:r>
              <a:rPr lang="en-US" baseline="-25000" dirty="0"/>
              <a:t>2</a:t>
            </a:r>
            <a:r>
              <a:rPr lang="en-US" dirty="0"/>
              <a:t> and X</a:t>
            </a:r>
            <a:r>
              <a:rPr lang="en-US" baseline="-25000" dirty="0"/>
              <a:t>3</a:t>
            </a:r>
            <a:r>
              <a:rPr lang="en-US" dirty="0"/>
              <a:t> are the attributes and Y is the class variable.</a:t>
            </a:r>
          </a:p>
          <a:p>
            <a:endParaRPr lang="en-US" dirty="0"/>
          </a:p>
          <a:p>
            <a:endParaRPr lang="en-US" dirty="0"/>
          </a:p>
          <a:p>
            <a:endParaRPr lang="en-US" dirty="0"/>
          </a:p>
          <a:p>
            <a:endParaRPr lang="en-US" dirty="0"/>
          </a:p>
          <a:p>
            <a:endParaRPr lang="en-US" dirty="0"/>
          </a:p>
          <a:p>
            <a:r>
              <a:rPr lang="en-US" dirty="0"/>
              <a:t>Which attribute has the highest information gain? Justify your answer?</a:t>
            </a:r>
          </a:p>
          <a:p>
            <a:r>
              <a:rPr lang="en-US" dirty="0"/>
              <a:t>Given: log</a:t>
            </a:r>
            <a:r>
              <a:rPr lang="en-US" baseline="-25000" dirty="0"/>
              <a:t>2</a:t>
            </a:r>
            <a:r>
              <a:rPr lang="en-US" dirty="0"/>
              <a:t>(2/3) = -0.58, log</a:t>
            </a:r>
            <a:r>
              <a:rPr lang="en-US" baseline="-25000" dirty="0"/>
              <a:t>2</a:t>
            </a:r>
            <a:r>
              <a:rPr lang="en-US" dirty="0"/>
              <a:t>(1/3)=-1.58, log</a:t>
            </a:r>
            <a:r>
              <a:rPr lang="en-US" baseline="-25000" dirty="0"/>
              <a:t>2</a:t>
            </a:r>
            <a:r>
              <a:rPr lang="en-US" dirty="0"/>
              <a:t>(3/5) = -0.737, log</a:t>
            </a:r>
            <a:r>
              <a:rPr lang="en-US" baseline="-25000" dirty="0"/>
              <a:t>2</a:t>
            </a:r>
            <a:r>
              <a:rPr lang="en-US" dirty="0"/>
              <a:t>(2/5)=-1.322 </a:t>
            </a:r>
          </a:p>
        </p:txBody>
      </p:sp>
      <p:pic>
        <p:nvPicPr>
          <p:cNvPr id="5" name="Picture 4">
            <a:extLst>
              <a:ext uri="{FF2B5EF4-FFF2-40B4-BE49-F238E27FC236}">
                <a16:creationId xmlns:a16="http://schemas.microsoft.com/office/drawing/2014/main" id="{588F636F-F5BD-4173-B12F-B94653C85655}"/>
              </a:ext>
            </a:extLst>
          </p:cNvPr>
          <p:cNvPicPr>
            <a:picLocks noChangeAspect="1"/>
          </p:cNvPicPr>
          <p:nvPr/>
        </p:nvPicPr>
        <p:blipFill>
          <a:blip r:embed="rId2"/>
          <a:stretch>
            <a:fillRect/>
          </a:stretch>
        </p:blipFill>
        <p:spPr>
          <a:xfrm>
            <a:off x="3732067" y="2619835"/>
            <a:ext cx="4333875" cy="2181225"/>
          </a:xfrm>
          <a:prstGeom prst="rect">
            <a:avLst/>
          </a:prstGeom>
        </p:spPr>
      </p:pic>
    </p:spTree>
    <p:extLst>
      <p:ext uri="{BB962C8B-B14F-4D97-AF65-F5344CB8AC3E}">
        <p14:creationId xmlns:p14="http://schemas.microsoft.com/office/powerpoint/2010/main" val="758726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372B-200B-4869-AD18-360DD092FBEA}"/>
              </a:ext>
            </a:extLst>
          </p:cNvPr>
          <p:cNvSpPr>
            <a:spLocks noGrp="1"/>
          </p:cNvSpPr>
          <p:nvPr>
            <p:ph type="title"/>
          </p:nvPr>
        </p:nvSpPr>
        <p:spPr/>
        <p:txBody>
          <a:bodyPr/>
          <a:lstStyle/>
          <a:p>
            <a:r>
              <a:rPr lang="en-US" altLang="zh-CN" dirty="0"/>
              <a:t>What is a decision tree ?</a:t>
            </a:r>
            <a:endParaRPr lang="en-US" dirty="0"/>
          </a:p>
        </p:txBody>
      </p:sp>
      <p:pic>
        <p:nvPicPr>
          <p:cNvPr id="5" name="Picture 4">
            <a:extLst>
              <a:ext uri="{FF2B5EF4-FFF2-40B4-BE49-F238E27FC236}">
                <a16:creationId xmlns:a16="http://schemas.microsoft.com/office/drawing/2014/main" id="{7B6E89FE-A396-4C1F-992F-34DDB85104FC}"/>
              </a:ext>
            </a:extLst>
          </p:cNvPr>
          <p:cNvPicPr>
            <a:picLocks noChangeAspect="1"/>
          </p:cNvPicPr>
          <p:nvPr/>
        </p:nvPicPr>
        <p:blipFill>
          <a:blip r:embed="rId2"/>
          <a:stretch>
            <a:fillRect/>
          </a:stretch>
        </p:blipFill>
        <p:spPr>
          <a:xfrm>
            <a:off x="1274626" y="1476176"/>
            <a:ext cx="1019175" cy="1276350"/>
          </a:xfrm>
          <a:prstGeom prst="rect">
            <a:avLst/>
          </a:prstGeom>
        </p:spPr>
      </p:pic>
      <p:pic>
        <p:nvPicPr>
          <p:cNvPr id="7" name="Picture 6">
            <a:extLst>
              <a:ext uri="{FF2B5EF4-FFF2-40B4-BE49-F238E27FC236}">
                <a16:creationId xmlns:a16="http://schemas.microsoft.com/office/drawing/2014/main" id="{9A36E709-FE19-435F-9055-C62657D68BA5}"/>
              </a:ext>
            </a:extLst>
          </p:cNvPr>
          <p:cNvPicPr>
            <a:picLocks noChangeAspect="1"/>
          </p:cNvPicPr>
          <p:nvPr/>
        </p:nvPicPr>
        <p:blipFill>
          <a:blip r:embed="rId3"/>
          <a:stretch>
            <a:fillRect/>
          </a:stretch>
        </p:blipFill>
        <p:spPr>
          <a:xfrm>
            <a:off x="177164" y="1536507"/>
            <a:ext cx="1171575" cy="1152525"/>
          </a:xfrm>
          <a:prstGeom prst="rect">
            <a:avLst/>
          </a:prstGeom>
        </p:spPr>
      </p:pic>
      <p:pic>
        <p:nvPicPr>
          <p:cNvPr id="9" name="Picture 8">
            <a:extLst>
              <a:ext uri="{FF2B5EF4-FFF2-40B4-BE49-F238E27FC236}">
                <a16:creationId xmlns:a16="http://schemas.microsoft.com/office/drawing/2014/main" id="{656842E4-8BEF-40E3-B918-D785D776E810}"/>
              </a:ext>
            </a:extLst>
          </p:cNvPr>
          <p:cNvPicPr>
            <a:picLocks noChangeAspect="1"/>
          </p:cNvPicPr>
          <p:nvPr/>
        </p:nvPicPr>
        <p:blipFill>
          <a:blip r:embed="rId4"/>
          <a:stretch>
            <a:fillRect/>
          </a:stretch>
        </p:blipFill>
        <p:spPr>
          <a:xfrm>
            <a:off x="3486328" y="1360388"/>
            <a:ext cx="1104900" cy="1428750"/>
          </a:xfrm>
          <a:prstGeom prst="rect">
            <a:avLst/>
          </a:prstGeom>
        </p:spPr>
      </p:pic>
      <p:pic>
        <p:nvPicPr>
          <p:cNvPr id="11" name="Picture 10">
            <a:extLst>
              <a:ext uri="{FF2B5EF4-FFF2-40B4-BE49-F238E27FC236}">
                <a16:creationId xmlns:a16="http://schemas.microsoft.com/office/drawing/2014/main" id="{BB39EC80-3F97-4202-B82D-082E0BBBDC52}"/>
              </a:ext>
            </a:extLst>
          </p:cNvPr>
          <p:cNvPicPr>
            <a:picLocks noChangeAspect="1"/>
          </p:cNvPicPr>
          <p:nvPr/>
        </p:nvPicPr>
        <p:blipFill>
          <a:blip r:embed="rId5"/>
          <a:stretch>
            <a:fillRect/>
          </a:stretch>
        </p:blipFill>
        <p:spPr>
          <a:xfrm>
            <a:off x="9572234" y="206903"/>
            <a:ext cx="991354" cy="1095100"/>
          </a:xfrm>
          <a:prstGeom prst="rect">
            <a:avLst/>
          </a:prstGeom>
        </p:spPr>
      </p:pic>
      <p:pic>
        <p:nvPicPr>
          <p:cNvPr id="15" name="Picture 14">
            <a:extLst>
              <a:ext uri="{FF2B5EF4-FFF2-40B4-BE49-F238E27FC236}">
                <a16:creationId xmlns:a16="http://schemas.microsoft.com/office/drawing/2014/main" id="{D45066B2-D848-452F-9F4C-D7C0900F0686}"/>
              </a:ext>
            </a:extLst>
          </p:cNvPr>
          <p:cNvPicPr>
            <a:picLocks noChangeAspect="1"/>
          </p:cNvPicPr>
          <p:nvPr/>
        </p:nvPicPr>
        <p:blipFill>
          <a:blip r:embed="rId6"/>
          <a:stretch>
            <a:fillRect/>
          </a:stretch>
        </p:blipFill>
        <p:spPr>
          <a:xfrm>
            <a:off x="2437385" y="1440459"/>
            <a:ext cx="1019175" cy="1373296"/>
          </a:xfrm>
          <a:prstGeom prst="rect">
            <a:avLst/>
          </a:prstGeom>
        </p:spPr>
      </p:pic>
      <p:pic>
        <p:nvPicPr>
          <p:cNvPr id="17" name="Picture 16">
            <a:extLst>
              <a:ext uri="{FF2B5EF4-FFF2-40B4-BE49-F238E27FC236}">
                <a16:creationId xmlns:a16="http://schemas.microsoft.com/office/drawing/2014/main" id="{A687C01A-7C07-47F2-88A0-18A32DBD1A54}"/>
              </a:ext>
            </a:extLst>
          </p:cNvPr>
          <p:cNvPicPr>
            <a:picLocks noChangeAspect="1"/>
          </p:cNvPicPr>
          <p:nvPr/>
        </p:nvPicPr>
        <p:blipFill>
          <a:blip r:embed="rId7"/>
          <a:stretch>
            <a:fillRect/>
          </a:stretch>
        </p:blipFill>
        <p:spPr>
          <a:xfrm>
            <a:off x="4744478" y="1509567"/>
            <a:ext cx="1087502" cy="1200280"/>
          </a:xfrm>
          <a:prstGeom prst="rect">
            <a:avLst/>
          </a:prstGeom>
        </p:spPr>
      </p:pic>
      <p:sp>
        <p:nvSpPr>
          <p:cNvPr id="18" name="Oval 17">
            <a:extLst>
              <a:ext uri="{FF2B5EF4-FFF2-40B4-BE49-F238E27FC236}">
                <a16:creationId xmlns:a16="http://schemas.microsoft.com/office/drawing/2014/main" id="{47BDAFC5-2ED9-4F41-8F1E-17B40F8B17B8}"/>
              </a:ext>
            </a:extLst>
          </p:cNvPr>
          <p:cNvSpPr/>
          <p:nvPr/>
        </p:nvSpPr>
        <p:spPr>
          <a:xfrm>
            <a:off x="7205410" y="1848910"/>
            <a:ext cx="1385525" cy="776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 &lt; 15</a:t>
            </a:r>
          </a:p>
        </p:txBody>
      </p:sp>
      <p:sp>
        <p:nvSpPr>
          <p:cNvPr id="19" name="Oval 18">
            <a:extLst>
              <a:ext uri="{FF2B5EF4-FFF2-40B4-BE49-F238E27FC236}">
                <a16:creationId xmlns:a16="http://schemas.microsoft.com/office/drawing/2014/main" id="{4CF282DF-B000-45E4-B793-A8CA40DCBE63}"/>
              </a:ext>
            </a:extLst>
          </p:cNvPr>
          <p:cNvSpPr/>
          <p:nvPr/>
        </p:nvSpPr>
        <p:spPr>
          <a:xfrm>
            <a:off x="6302209" y="3039162"/>
            <a:ext cx="1281584" cy="493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male</a:t>
            </a:r>
          </a:p>
        </p:txBody>
      </p:sp>
      <p:cxnSp>
        <p:nvCxnSpPr>
          <p:cNvPr id="21" name="Straight Connector 20">
            <a:extLst>
              <a:ext uri="{FF2B5EF4-FFF2-40B4-BE49-F238E27FC236}">
                <a16:creationId xmlns:a16="http://schemas.microsoft.com/office/drawing/2014/main" id="{B2232A29-04B7-44EF-84D0-71634B5B2743}"/>
              </a:ext>
            </a:extLst>
          </p:cNvPr>
          <p:cNvCxnSpPr>
            <a:cxnSpLocks/>
            <a:stCxn id="18" idx="4"/>
            <a:endCxn id="19" idx="0"/>
          </p:cNvCxnSpPr>
          <p:nvPr/>
        </p:nvCxnSpPr>
        <p:spPr>
          <a:xfrm flipH="1">
            <a:off x="6943001" y="2625213"/>
            <a:ext cx="955172" cy="413949"/>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8BCE18EA-66A5-4A8C-BF9C-9AF2A17F1770}"/>
              </a:ext>
            </a:extLst>
          </p:cNvPr>
          <p:cNvSpPr/>
          <p:nvPr/>
        </p:nvSpPr>
        <p:spPr>
          <a:xfrm>
            <a:off x="5257800" y="4605341"/>
            <a:ext cx="1452716" cy="132556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 name="Picture 29">
            <a:extLst>
              <a:ext uri="{FF2B5EF4-FFF2-40B4-BE49-F238E27FC236}">
                <a16:creationId xmlns:a16="http://schemas.microsoft.com/office/drawing/2014/main" id="{7AFCCED7-2F5C-40DC-B964-F5634C389BA2}"/>
              </a:ext>
            </a:extLst>
          </p:cNvPr>
          <p:cNvPicPr>
            <a:picLocks noChangeAspect="1"/>
          </p:cNvPicPr>
          <p:nvPr/>
        </p:nvPicPr>
        <p:blipFill>
          <a:blip r:embed="rId7"/>
          <a:stretch>
            <a:fillRect/>
          </a:stretch>
        </p:blipFill>
        <p:spPr>
          <a:xfrm>
            <a:off x="5582004" y="4774819"/>
            <a:ext cx="833803" cy="920271"/>
          </a:xfrm>
          <a:prstGeom prst="rect">
            <a:avLst/>
          </a:prstGeom>
        </p:spPr>
      </p:pic>
      <p:cxnSp>
        <p:nvCxnSpPr>
          <p:cNvPr id="32" name="Straight Connector 31">
            <a:extLst>
              <a:ext uri="{FF2B5EF4-FFF2-40B4-BE49-F238E27FC236}">
                <a16:creationId xmlns:a16="http://schemas.microsoft.com/office/drawing/2014/main" id="{5CB7C464-C047-4449-B97C-738031795080}"/>
              </a:ext>
            </a:extLst>
          </p:cNvPr>
          <p:cNvCxnSpPr>
            <a:stCxn id="19" idx="4"/>
            <a:endCxn id="29" idx="0"/>
          </p:cNvCxnSpPr>
          <p:nvPr/>
        </p:nvCxnSpPr>
        <p:spPr>
          <a:xfrm flipH="1">
            <a:off x="5984158" y="3533091"/>
            <a:ext cx="958843" cy="1072250"/>
          </a:xfrm>
          <a:prstGeom prst="line">
            <a:avLst/>
          </a:prstGeom>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5319502E-1A3D-4EA2-9D03-C49EBDCEC9D7}"/>
              </a:ext>
            </a:extLst>
          </p:cNvPr>
          <p:cNvSpPr/>
          <p:nvPr/>
        </p:nvSpPr>
        <p:spPr>
          <a:xfrm>
            <a:off x="7034720" y="4605341"/>
            <a:ext cx="1452716" cy="132556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4" name="Picture 33">
            <a:extLst>
              <a:ext uri="{FF2B5EF4-FFF2-40B4-BE49-F238E27FC236}">
                <a16:creationId xmlns:a16="http://schemas.microsoft.com/office/drawing/2014/main" id="{A2AB5A59-956A-4E63-805F-6B540E5C6BE6}"/>
              </a:ext>
            </a:extLst>
          </p:cNvPr>
          <p:cNvPicPr>
            <a:picLocks noChangeAspect="1"/>
          </p:cNvPicPr>
          <p:nvPr/>
        </p:nvPicPr>
        <p:blipFill>
          <a:blip r:embed="rId6"/>
          <a:stretch>
            <a:fillRect/>
          </a:stretch>
        </p:blipFill>
        <p:spPr>
          <a:xfrm>
            <a:off x="7391090" y="4774819"/>
            <a:ext cx="750019" cy="1010620"/>
          </a:xfrm>
          <a:prstGeom prst="rect">
            <a:avLst/>
          </a:prstGeom>
        </p:spPr>
      </p:pic>
      <p:cxnSp>
        <p:nvCxnSpPr>
          <p:cNvPr id="36" name="Straight Connector 35">
            <a:extLst>
              <a:ext uri="{FF2B5EF4-FFF2-40B4-BE49-F238E27FC236}">
                <a16:creationId xmlns:a16="http://schemas.microsoft.com/office/drawing/2014/main" id="{B9C65539-5F33-44C0-A82D-B8B47167204C}"/>
              </a:ext>
            </a:extLst>
          </p:cNvPr>
          <p:cNvCxnSpPr>
            <a:stCxn id="19" idx="4"/>
            <a:endCxn id="33" idx="0"/>
          </p:cNvCxnSpPr>
          <p:nvPr/>
        </p:nvCxnSpPr>
        <p:spPr>
          <a:xfrm>
            <a:off x="6943001" y="3533091"/>
            <a:ext cx="818077" cy="1072250"/>
          </a:xfrm>
          <a:prstGeom prst="line">
            <a:avLst/>
          </a:prstGeom>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AE6CC8FD-12D5-4B4E-924F-BE79C196AE7A}"/>
              </a:ext>
            </a:extLst>
          </p:cNvPr>
          <p:cNvSpPr/>
          <p:nvPr/>
        </p:nvSpPr>
        <p:spPr>
          <a:xfrm>
            <a:off x="9073332" y="4066257"/>
            <a:ext cx="2612689" cy="250691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F6A8D3BF-E507-4CA3-B252-C93DEEA6D19E}"/>
              </a:ext>
            </a:extLst>
          </p:cNvPr>
          <p:cNvCxnSpPr>
            <a:cxnSpLocks/>
            <a:stCxn id="18" idx="4"/>
            <a:endCxn id="37" idx="0"/>
          </p:cNvCxnSpPr>
          <p:nvPr/>
        </p:nvCxnSpPr>
        <p:spPr>
          <a:xfrm>
            <a:off x="7898173" y="2625213"/>
            <a:ext cx="2481504" cy="1441044"/>
          </a:xfrm>
          <a:prstGeom prst="line">
            <a:avLst/>
          </a:prstGeom>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80EEC356-633C-4964-9B26-7E43A85E5E57}"/>
              </a:ext>
            </a:extLst>
          </p:cNvPr>
          <p:cNvPicPr>
            <a:picLocks noChangeAspect="1"/>
          </p:cNvPicPr>
          <p:nvPr/>
        </p:nvPicPr>
        <p:blipFill>
          <a:blip r:embed="rId3"/>
          <a:stretch>
            <a:fillRect/>
          </a:stretch>
        </p:blipFill>
        <p:spPr>
          <a:xfrm>
            <a:off x="9950760" y="4211371"/>
            <a:ext cx="950767" cy="935307"/>
          </a:xfrm>
          <a:prstGeom prst="rect">
            <a:avLst/>
          </a:prstGeom>
        </p:spPr>
      </p:pic>
      <p:pic>
        <p:nvPicPr>
          <p:cNvPr id="42" name="Picture 41">
            <a:extLst>
              <a:ext uri="{FF2B5EF4-FFF2-40B4-BE49-F238E27FC236}">
                <a16:creationId xmlns:a16="http://schemas.microsoft.com/office/drawing/2014/main" id="{FBA23EBC-972C-4ADF-9C45-0DEBCE32CBFC}"/>
              </a:ext>
            </a:extLst>
          </p:cNvPr>
          <p:cNvPicPr>
            <a:picLocks noChangeAspect="1"/>
          </p:cNvPicPr>
          <p:nvPr/>
        </p:nvPicPr>
        <p:blipFill>
          <a:blip r:embed="rId4"/>
          <a:stretch>
            <a:fillRect/>
          </a:stretch>
        </p:blipFill>
        <p:spPr>
          <a:xfrm>
            <a:off x="9442520" y="5217319"/>
            <a:ext cx="661956" cy="855978"/>
          </a:xfrm>
          <a:prstGeom prst="rect">
            <a:avLst/>
          </a:prstGeom>
        </p:spPr>
      </p:pic>
      <p:pic>
        <p:nvPicPr>
          <p:cNvPr id="43" name="Picture 42">
            <a:extLst>
              <a:ext uri="{FF2B5EF4-FFF2-40B4-BE49-F238E27FC236}">
                <a16:creationId xmlns:a16="http://schemas.microsoft.com/office/drawing/2014/main" id="{DF2809DA-CC92-49E1-A502-B98E12283DC6}"/>
              </a:ext>
            </a:extLst>
          </p:cNvPr>
          <p:cNvPicPr>
            <a:picLocks noChangeAspect="1"/>
          </p:cNvPicPr>
          <p:nvPr/>
        </p:nvPicPr>
        <p:blipFill>
          <a:blip r:embed="rId2"/>
          <a:stretch>
            <a:fillRect/>
          </a:stretch>
        </p:blipFill>
        <p:spPr>
          <a:xfrm>
            <a:off x="10379676" y="5142847"/>
            <a:ext cx="802438" cy="1004922"/>
          </a:xfrm>
          <a:prstGeom prst="rect">
            <a:avLst/>
          </a:prstGeom>
        </p:spPr>
      </p:pic>
      <p:sp>
        <p:nvSpPr>
          <p:cNvPr id="45" name="TextBox 44">
            <a:extLst>
              <a:ext uri="{FF2B5EF4-FFF2-40B4-BE49-F238E27FC236}">
                <a16:creationId xmlns:a16="http://schemas.microsoft.com/office/drawing/2014/main" id="{8661F164-9500-447D-8E42-0CE30D2B3BDD}"/>
              </a:ext>
            </a:extLst>
          </p:cNvPr>
          <p:cNvSpPr txBox="1"/>
          <p:nvPr/>
        </p:nvSpPr>
        <p:spPr>
          <a:xfrm>
            <a:off x="6830796" y="2525181"/>
            <a:ext cx="560293" cy="369332"/>
          </a:xfrm>
          <a:prstGeom prst="rect">
            <a:avLst/>
          </a:prstGeom>
          <a:noFill/>
        </p:spPr>
        <p:txBody>
          <a:bodyPr wrap="square" rtlCol="0">
            <a:spAutoFit/>
          </a:bodyPr>
          <a:lstStyle/>
          <a:p>
            <a:r>
              <a:rPr lang="en-US" dirty="0"/>
              <a:t>Yes</a:t>
            </a:r>
          </a:p>
        </p:txBody>
      </p:sp>
      <p:sp>
        <p:nvSpPr>
          <p:cNvPr id="46" name="TextBox 45">
            <a:extLst>
              <a:ext uri="{FF2B5EF4-FFF2-40B4-BE49-F238E27FC236}">
                <a16:creationId xmlns:a16="http://schemas.microsoft.com/office/drawing/2014/main" id="{08698D95-A569-4522-9147-2D19AC23FBFA}"/>
              </a:ext>
            </a:extLst>
          </p:cNvPr>
          <p:cNvSpPr txBox="1"/>
          <p:nvPr/>
        </p:nvSpPr>
        <p:spPr>
          <a:xfrm>
            <a:off x="7460837" y="3923289"/>
            <a:ext cx="560293" cy="369332"/>
          </a:xfrm>
          <a:prstGeom prst="rect">
            <a:avLst/>
          </a:prstGeom>
          <a:noFill/>
        </p:spPr>
        <p:txBody>
          <a:bodyPr wrap="square" rtlCol="0">
            <a:spAutoFit/>
          </a:bodyPr>
          <a:lstStyle/>
          <a:p>
            <a:r>
              <a:rPr lang="en-US" dirty="0"/>
              <a:t>No</a:t>
            </a:r>
          </a:p>
        </p:txBody>
      </p:sp>
      <p:sp>
        <p:nvSpPr>
          <p:cNvPr id="47" name="TextBox 46">
            <a:extLst>
              <a:ext uri="{FF2B5EF4-FFF2-40B4-BE49-F238E27FC236}">
                <a16:creationId xmlns:a16="http://schemas.microsoft.com/office/drawing/2014/main" id="{8ABB85B2-CD89-45F4-B9DB-BD1DF4159C13}"/>
              </a:ext>
            </a:extLst>
          </p:cNvPr>
          <p:cNvSpPr txBox="1"/>
          <p:nvPr/>
        </p:nvSpPr>
        <p:spPr>
          <a:xfrm>
            <a:off x="9073332" y="2801908"/>
            <a:ext cx="560293" cy="369332"/>
          </a:xfrm>
          <a:prstGeom prst="rect">
            <a:avLst/>
          </a:prstGeom>
          <a:noFill/>
        </p:spPr>
        <p:txBody>
          <a:bodyPr wrap="square" rtlCol="0">
            <a:spAutoFit/>
          </a:bodyPr>
          <a:lstStyle/>
          <a:p>
            <a:r>
              <a:rPr lang="en-US" dirty="0"/>
              <a:t>No</a:t>
            </a:r>
          </a:p>
        </p:txBody>
      </p:sp>
      <p:sp>
        <p:nvSpPr>
          <p:cNvPr id="48" name="TextBox 47">
            <a:extLst>
              <a:ext uri="{FF2B5EF4-FFF2-40B4-BE49-F238E27FC236}">
                <a16:creationId xmlns:a16="http://schemas.microsoft.com/office/drawing/2014/main" id="{34FC5E16-1CE7-4577-A6A4-8C81B81485A0}"/>
              </a:ext>
            </a:extLst>
          </p:cNvPr>
          <p:cNvSpPr txBox="1"/>
          <p:nvPr/>
        </p:nvSpPr>
        <p:spPr>
          <a:xfrm>
            <a:off x="5843644" y="3887588"/>
            <a:ext cx="560293" cy="369332"/>
          </a:xfrm>
          <a:prstGeom prst="rect">
            <a:avLst/>
          </a:prstGeom>
          <a:noFill/>
        </p:spPr>
        <p:txBody>
          <a:bodyPr wrap="square" rtlCol="0">
            <a:spAutoFit/>
          </a:bodyPr>
          <a:lstStyle/>
          <a:p>
            <a:r>
              <a:rPr lang="en-US" dirty="0"/>
              <a:t>Yes</a:t>
            </a:r>
          </a:p>
        </p:txBody>
      </p:sp>
      <p:pic>
        <p:nvPicPr>
          <p:cNvPr id="50" name="Picture 49">
            <a:extLst>
              <a:ext uri="{FF2B5EF4-FFF2-40B4-BE49-F238E27FC236}">
                <a16:creationId xmlns:a16="http://schemas.microsoft.com/office/drawing/2014/main" id="{0CDFEAB1-25F4-404E-BE0D-4A0CABF48880}"/>
              </a:ext>
            </a:extLst>
          </p:cNvPr>
          <p:cNvPicPr>
            <a:picLocks noChangeAspect="1"/>
          </p:cNvPicPr>
          <p:nvPr/>
        </p:nvPicPr>
        <p:blipFill>
          <a:blip r:embed="rId8"/>
          <a:stretch>
            <a:fillRect/>
          </a:stretch>
        </p:blipFill>
        <p:spPr>
          <a:xfrm>
            <a:off x="11050227" y="284115"/>
            <a:ext cx="881913" cy="990456"/>
          </a:xfrm>
          <a:prstGeom prst="rect">
            <a:avLst/>
          </a:prstGeom>
        </p:spPr>
      </p:pic>
      <mc:AlternateContent xmlns:mc="http://schemas.openxmlformats.org/markup-compatibility/2006" xmlns:p14="http://schemas.microsoft.com/office/powerpoint/2010/main">
        <mc:Choice Requires="p14">
          <p:contentPart p14:bwMode="auto" r:id="rId9">
            <p14:nvContentPartPr>
              <p14:cNvPr id="175" name="Ink 174">
                <a:extLst>
                  <a:ext uri="{FF2B5EF4-FFF2-40B4-BE49-F238E27FC236}">
                    <a16:creationId xmlns:a16="http://schemas.microsoft.com/office/drawing/2014/main" id="{1855B51E-7B21-4567-8E29-45A14FC26BAA}"/>
                  </a:ext>
                </a:extLst>
              </p14:cNvPr>
              <p14:cNvContentPartPr/>
              <p14:nvPr/>
            </p14:nvContentPartPr>
            <p14:xfrm>
              <a:off x="830489" y="2466149"/>
              <a:ext cx="11160" cy="16920"/>
            </p14:xfrm>
          </p:contentPart>
        </mc:Choice>
        <mc:Fallback xmlns="">
          <p:pic>
            <p:nvPicPr>
              <p:cNvPr id="175" name="Ink 174">
                <a:extLst>
                  <a:ext uri="{FF2B5EF4-FFF2-40B4-BE49-F238E27FC236}">
                    <a16:creationId xmlns:a16="http://schemas.microsoft.com/office/drawing/2014/main" id="{1855B51E-7B21-4567-8E29-45A14FC26BAA}"/>
                  </a:ext>
                </a:extLst>
              </p:cNvPr>
              <p:cNvPicPr/>
              <p:nvPr/>
            </p:nvPicPr>
            <p:blipFill>
              <a:blip r:embed="rId208"/>
              <a:stretch>
                <a:fillRect/>
              </a:stretch>
            </p:blipFill>
            <p:spPr>
              <a:xfrm>
                <a:off x="821849" y="2457149"/>
                <a:ext cx="28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8" name="Ink 177">
                <a:extLst>
                  <a:ext uri="{FF2B5EF4-FFF2-40B4-BE49-F238E27FC236}">
                    <a16:creationId xmlns:a16="http://schemas.microsoft.com/office/drawing/2014/main" id="{0CDDFF65-CCE1-40E4-A9B6-258F81ACF41D}"/>
                  </a:ext>
                </a:extLst>
              </p14:cNvPr>
              <p14:cNvContentPartPr/>
              <p14:nvPr/>
            </p14:nvContentPartPr>
            <p14:xfrm>
              <a:off x="9850649" y="5902709"/>
              <a:ext cx="57960" cy="32400"/>
            </p14:xfrm>
          </p:contentPart>
        </mc:Choice>
        <mc:Fallback xmlns="">
          <p:pic>
            <p:nvPicPr>
              <p:cNvPr id="178" name="Ink 177">
                <a:extLst>
                  <a:ext uri="{FF2B5EF4-FFF2-40B4-BE49-F238E27FC236}">
                    <a16:creationId xmlns:a16="http://schemas.microsoft.com/office/drawing/2014/main" id="{0CDDFF65-CCE1-40E4-A9B6-258F81ACF41D}"/>
                  </a:ext>
                </a:extLst>
              </p:cNvPr>
              <p:cNvPicPr/>
              <p:nvPr/>
            </p:nvPicPr>
            <p:blipFill>
              <a:blip r:embed="rId214"/>
              <a:stretch>
                <a:fillRect/>
              </a:stretch>
            </p:blipFill>
            <p:spPr>
              <a:xfrm>
                <a:off x="9842009" y="5894069"/>
                <a:ext cx="756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96" name="Ink 195">
                <a:extLst>
                  <a:ext uri="{FF2B5EF4-FFF2-40B4-BE49-F238E27FC236}">
                    <a16:creationId xmlns:a16="http://schemas.microsoft.com/office/drawing/2014/main" id="{E6CF85B4-1B98-4AC9-ADF4-88CCA3077D60}"/>
                  </a:ext>
                </a:extLst>
              </p14:cNvPr>
              <p14:cNvContentPartPr/>
              <p14:nvPr/>
            </p14:nvContentPartPr>
            <p14:xfrm>
              <a:off x="11212889" y="5931869"/>
              <a:ext cx="1800" cy="360"/>
            </p14:xfrm>
          </p:contentPart>
        </mc:Choice>
        <mc:Fallback>
          <p:pic>
            <p:nvPicPr>
              <p:cNvPr id="196" name="Ink 195">
                <a:extLst>
                  <a:ext uri="{FF2B5EF4-FFF2-40B4-BE49-F238E27FC236}">
                    <a16:creationId xmlns:a16="http://schemas.microsoft.com/office/drawing/2014/main" id="{E6CF85B4-1B98-4AC9-ADF4-88CCA3077D60}"/>
                  </a:ext>
                </a:extLst>
              </p:cNvPr>
              <p:cNvPicPr/>
              <p:nvPr/>
            </p:nvPicPr>
            <p:blipFill>
              <a:blip r:embed="rId216"/>
              <a:stretch>
                <a:fillRect/>
              </a:stretch>
            </p:blipFill>
            <p:spPr>
              <a:xfrm>
                <a:off x="11203889" y="5922869"/>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08" name="Ink 207">
                <a:extLst>
                  <a:ext uri="{FF2B5EF4-FFF2-40B4-BE49-F238E27FC236}">
                    <a16:creationId xmlns:a16="http://schemas.microsoft.com/office/drawing/2014/main" id="{6CED4237-9425-4D1E-BD20-6793C371F803}"/>
                  </a:ext>
                </a:extLst>
              </p14:cNvPr>
              <p14:cNvContentPartPr/>
              <p14:nvPr/>
            </p14:nvContentPartPr>
            <p14:xfrm>
              <a:off x="11188049" y="2474429"/>
              <a:ext cx="3600" cy="3240"/>
            </p14:xfrm>
          </p:contentPart>
        </mc:Choice>
        <mc:Fallback>
          <p:pic>
            <p:nvPicPr>
              <p:cNvPr id="208" name="Ink 207">
                <a:extLst>
                  <a:ext uri="{FF2B5EF4-FFF2-40B4-BE49-F238E27FC236}">
                    <a16:creationId xmlns:a16="http://schemas.microsoft.com/office/drawing/2014/main" id="{6CED4237-9425-4D1E-BD20-6793C371F803}"/>
                  </a:ext>
                </a:extLst>
              </p:cNvPr>
              <p:cNvPicPr/>
              <p:nvPr/>
            </p:nvPicPr>
            <p:blipFill>
              <a:blip r:embed="rId218"/>
              <a:stretch>
                <a:fillRect/>
              </a:stretch>
            </p:blipFill>
            <p:spPr>
              <a:xfrm>
                <a:off x="11179049" y="2465429"/>
                <a:ext cx="21240" cy="20880"/>
              </a:xfrm>
              <a:prstGeom prst="rect">
                <a:avLst/>
              </a:prstGeom>
            </p:spPr>
          </p:pic>
        </mc:Fallback>
      </mc:AlternateContent>
      <p:graphicFrame>
        <p:nvGraphicFramePr>
          <p:cNvPr id="12" name="Table 13">
            <a:extLst>
              <a:ext uri="{FF2B5EF4-FFF2-40B4-BE49-F238E27FC236}">
                <a16:creationId xmlns:a16="http://schemas.microsoft.com/office/drawing/2014/main" id="{F81E0938-FF30-8218-2164-5A62F479C2BD}"/>
              </a:ext>
            </a:extLst>
          </p:cNvPr>
          <p:cNvGraphicFramePr>
            <a:graphicFrameLocks noGrp="1"/>
          </p:cNvGraphicFramePr>
          <p:nvPr>
            <p:extLst>
              <p:ext uri="{D42A27DB-BD31-4B8C-83A1-F6EECF244321}">
                <p14:modId xmlns:p14="http://schemas.microsoft.com/office/powerpoint/2010/main" val="3002889302"/>
              </p:ext>
            </p:extLst>
          </p:nvPr>
        </p:nvGraphicFramePr>
        <p:xfrm>
          <a:off x="231881" y="3566591"/>
          <a:ext cx="4662740" cy="2236794"/>
        </p:xfrm>
        <a:graphic>
          <a:graphicData uri="http://schemas.openxmlformats.org/drawingml/2006/table">
            <a:tbl>
              <a:tblPr firstRow="1" bandRow="1">
                <a:tableStyleId>{5940675A-B579-460E-94D1-54222C63F5DA}</a:tableStyleId>
              </a:tblPr>
              <a:tblGrid>
                <a:gridCol w="1165685">
                  <a:extLst>
                    <a:ext uri="{9D8B030D-6E8A-4147-A177-3AD203B41FA5}">
                      <a16:colId xmlns:a16="http://schemas.microsoft.com/office/drawing/2014/main" val="2149588939"/>
                    </a:ext>
                  </a:extLst>
                </a:gridCol>
                <a:gridCol w="1165685">
                  <a:extLst>
                    <a:ext uri="{9D8B030D-6E8A-4147-A177-3AD203B41FA5}">
                      <a16:colId xmlns:a16="http://schemas.microsoft.com/office/drawing/2014/main" val="767032877"/>
                    </a:ext>
                  </a:extLst>
                </a:gridCol>
                <a:gridCol w="1165685">
                  <a:extLst>
                    <a:ext uri="{9D8B030D-6E8A-4147-A177-3AD203B41FA5}">
                      <a16:colId xmlns:a16="http://schemas.microsoft.com/office/drawing/2014/main" val="1724729362"/>
                    </a:ext>
                  </a:extLst>
                </a:gridCol>
                <a:gridCol w="1165685">
                  <a:extLst>
                    <a:ext uri="{9D8B030D-6E8A-4147-A177-3AD203B41FA5}">
                      <a16:colId xmlns:a16="http://schemas.microsoft.com/office/drawing/2014/main" val="3739659841"/>
                    </a:ext>
                  </a:extLst>
                </a:gridCol>
              </a:tblGrid>
              <a:tr h="374149">
                <a:tc>
                  <a:txBody>
                    <a:bodyPr/>
                    <a:lstStyle/>
                    <a:p>
                      <a:endParaRPr lang="en-US" dirty="0"/>
                    </a:p>
                  </a:txBody>
                  <a:tcPr/>
                </a:tc>
                <a:tc>
                  <a:txBody>
                    <a:bodyPr/>
                    <a:lstStyle/>
                    <a:p>
                      <a:r>
                        <a:rPr lang="en-US" dirty="0"/>
                        <a:t>Age&lt;15</a:t>
                      </a:r>
                    </a:p>
                  </a:txBody>
                  <a:tcPr/>
                </a:tc>
                <a:tc>
                  <a:txBody>
                    <a:bodyPr/>
                    <a:lstStyle/>
                    <a:p>
                      <a:r>
                        <a:rPr lang="en-US" dirty="0"/>
                        <a:t>Is Male</a:t>
                      </a:r>
                    </a:p>
                  </a:txBody>
                  <a:tcPr/>
                </a:tc>
                <a:tc>
                  <a:txBody>
                    <a:bodyPr/>
                    <a:lstStyle/>
                    <a:p>
                      <a:r>
                        <a:rPr lang="en-US" dirty="0"/>
                        <a:t>Play Game</a:t>
                      </a:r>
                    </a:p>
                  </a:txBody>
                  <a:tcPr/>
                </a:tc>
                <a:extLst>
                  <a:ext uri="{0D108BD9-81ED-4DB2-BD59-A6C34878D82A}">
                    <a16:rowId xmlns:a16="http://schemas.microsoft.com/office/drawing/2014/main" val="3454423365"/>
                  </a:ext>
                </a:extLst>
              </a:tr>
              <a:tr h="372529">
                <a:tc>
                  <a:txBody>
                    <a:bodyPr/>
                    <a:lstStyle/>
                    <a:p>
                      <a:r>
                        <a:rPr lang="en-US" dirty="0"/>
                        <a:t>Grandpa</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502329520"/>
                  </a:ext>
                </a:extLst>
              </a:tr>
              <a:tr h="372529">
                <a:tc>
                  <a:txBody>
                    <a:bodyPr/>
                    <a:lstStyle/>
                    <a:p>
                      <a:r>
                        <a:rPr lang="en-US" dirty="0"/>
                        <a:t>Grandma</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141174486"/>
                  </a:ext>
                </a:extLst>
              </a:tr>
              <a:tr h="372529">
                <a:tc>
                  <a:txBody>
                    <a:bodyPr/>
                    <a:lstStyle/>
                    <a:p>
                      <a:r>
                        <a:rPr lang="en-US" dirty="0"/>
                        <a:t>Sister</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01199356"/>
                  </a:ext>
                </a:extLst>
              </a:tr>
              <a:tr h="372529">
                <a:tc>
                  <a:txBody>
                    <a:bodyPr/>
                    <a:lstStyle/>
                    <a:p>
                      <a:r>
                        <a:rPr lang="en-US" dirty="0"/>
                        <a:t>Mom</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65521561"/>
                  </a:ext>
                </a:extLst>
              </a:tr>
              <a:tr h="372529">
                <a:tc>
                  <a:txBody>
                    <a:bodyPr/>
                    <a:lstStyle/>
                    <a:p>
                      <a:r>
                        <a:rPr lang="en-US" dirty="0"/>
                        <a:t>Me</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746425134"/>
                  </a:ext>
                </a:extLst>
              </a:tr>
            </a:tbl>
          </a:graphicData>
        </a:graphic>
      </p:graphicFrame>
      <p:sp>
        <p:nvSpPr>
          <p:cNvPr id="14" name="TextBox 13">
            <a:extLst>
              <a:ext uri="{FF2B5EF4-FFF2-40B4-BE49-F238E27FC236}">
                <a16:creationId xmlns:a16="http://schemas.microsoft.com/office/drawing/2014/main" id="{6FE8F20A-396D-7191-B90E-59E859A37189}"/>
              </a:ext>
            </a:extLst>
          </p:cNvPr>
          <p:cNvSpPr txBox="1"/>
          <p:nvPr/>
        </p:nvSpPr>
        <p:spPr>
          <a:xfrm>
            <a:off x="7817126" y="606287"/>
            <a:ext cx="1311965" cy="369332"/>
          </a:xfrm>
          <a:prstGeom prst="rect">
            <a:avLst/>
          </a:prstGeom>
          <a:noFill/>
        </p:spPr>
        <p:txBody>
          <a:bodyPr wrap="square" rtlCol="0">
            <a:spAutoFit/>
          </a:bodyPr>
          <a:lstStyle/>
          <a:p>
            <a:r>
              <a:rPr lang="en-US" dirty="0"/>
              <a:t>Predication</a:t>
            </a:r>
          </a:p>
        </p:txBody>
      </p:sp>
      <p:sp>
        <p:nvSpPr>
          <p:cNvPr id="25" name="TextBox 24">
            <a:extLst>
              <a:ext uri="{FF2B5EF4-FFF2-40B4-BE49-F238E27FC236}">
                <a16:creationId xmlns:a16="http://schemas.microsoft.com/office/drawing/2014/main" id="{7A6FF80A-38C2-0FC9-B2D7-1D255E330E68}"/>
              </a:ext>
            </a:extLst>
          </p:cNvPr>
          <p:cNvSpPr txBox="1"/>
          <p:nvPr/>
        </p:nvSpPr>
        <p:spPr>
          <a:xfrm>
            <a:off x="1510747" y="3130826"/>
            <a:ext cx="3383873" cy="369332"/>
          </a:xfrm>
          <a:prstGeom prst="rect">
            <a:avLst/>
          </a:prstGeom>
          <a:noFill/>
        </p:spPr>
        <p:txBody>
          <a:bodyPr wrap="square" rtlCol="0">
            <a:spAutoFit/>
          </a:bodyPr>
          <a:lstStyle/>
          <a:p>
            <a:r>
              <a:rPr lang="en-US" dirty="0"/>
              <a:t>Feature1     Feature2       Label</a:t>
            </a:r>
          </a:p>
        </p:txBody>
      </p:sp>
      <p:sp>
        <p:nvSpPr>
          <p:cNvPr id="228" name="TextBox 227">
            <a:extLst>
              <a:ext uri="{FF2B5EF4-FFF2-40B4-BE49-F238E27FC236}">
                <a16:creationId xmlns:a16="http://schemas.microsoft.com/office/drawing/2014/main" id="{C5F3FCC3-862B-1B63-BEB7-B18D90060AAA}"/>
              </a:ext>
            </a:extLst>
          </p:cNvPr>
          <p:cNvSpPr txBox="1"/>
          <p:nvPr/>
        </p:nvSpPr>
        <p:spPr>
          <a:xfrm>
            <a:off x="8529580" y="1448667"/>
            <a:ext cx="3402560" cy="646331"/>
          </a:xfrm>
          <a:prstGeom prst="rect">
            <a:avLst/>
          </a:prstGeom>
          <a:noFill/>
        </p:spPr>
        <p:txBody>
          <a:bodyPr wrap="square" rtlCol="0">
            <a:spAutoFit/>
          </a:bodyPr>
          <a:lstStyle/>
          <a:p>
            <a:r>
              <a:rPr lang="en-US" dirty="0"/>
              <a:t>Age&lt;15            0                            1</a:t>
            </a:r>
          </a:p>
          <a:p>
            <a:r>
              <a:rPr lang="en-US" dirty="0"/>
              <a:t>Is Male             1                            1</a:t>
            </a:r>
          </a:p>
        </p:txBody>
      </p:sp>
    </p:spTree>
    <p:extLst>
      <p:ext uri="{BB962C8B-B14F-4D97-AF65-F5344CB8AC3E}">
        <p14:creationId xmlns:p14="http://schemas.microsoft.com/office/powerpoint/2010/main" val="1699899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530F8-4171-4EC5-B672-38324C0C5098}"/>
              </a:ext>
            </a:extLst>
          </p:cNvPr>
          <p:cNvPicPr>
            <a:picLocks noChangeAspect="1"/>
          </p:cNvPicPr>
          <p:nvPr/>
        </p:nvPicPr>
        <p:blipFill>
          <a:blip r:embed="rId2"/>
          <a:stretch>
            <a:fillRect/>
          </a:stretch>
        </p:blipFill>
        <p:spPr>
          <a:xfrm>
            <a:off x="695662" y="353714"/>
            <a:ext cx="4333875" cy="2181225"/>
          </a:xfrm>
          <a:prstGeom prst="rect">
            <a:avLst/>
          </a:prstGeom>
        </p:spPr>
      </p:pic>
      <p:sp>
        <p:nvSpPr>
          <p:cNvPr id="4" name="TextBox 3">
            <a:extLst>
              <a:ext uri="{FF2B5EF4-FFF2-40B4-BE49-F238E27FC236}">
                <a16:creationId xmlns:a16="http://schemas.microsoft.com/office/drawing/2014/main" id="{E350B066-7C70-4E63-8508-2F2E190ADA09}"/>
              </a:ext>
            </a:extLst>
          </p:cNvPr>
          <p:cNvSpPr txBox="1"/>
          <p:nvPr/>
        </p:nvSpPr>
        <p:spPr>
          <a:xfrm>
            <a:off x="5338556" y="494327"/>
            <a:ext cx="6095170" cy="1569660"/>
          </a:xfrm>
          <a:prstGeom prst="rect">
            <a:avLst/>
          </a:prstGeom>
          <a:noFill/>
        </p:spPr>
        <p:txBody>
          <a:bodyPr wrap="square">
            <a:spAutoFit/>
          </a:bodyPr>
          <a:lstStyle/>
          <a:p>
            <a:r>
              <a:rPr lang="en-US" sz="2400" dirty="0"/>
              <a:t>log</a:t>
            </a:r>
            <a:r>
              <a:rPr lang="en-US" sz="2400" baseline="-25000" dirty="0"/>
              <a:t>2</a:t>
            </a:r>
            <a:r>
              <a:rPr lang="en-US" sz="2400" dirty="0"/>
              <a:t>(2/3) = -0.58,</a:t>
            </a:r>
          </a:p>
          <a:p>
            <a:r>
              <a:rPr lang="en-US" sz="2400" dirty="0"/>
              <a:t>log</a:t>
            </a:r>
            <a:r>
              <a:rPr lang="en-US" sz="2400" baseline="-25000" dirty="0"/>
              <a:t>2</a:t>
            </a:r>
            <a:r>
              <a:rPr lang="en-US" sz="2400" dirty="0"/>
              <a:t>(1/3)=-1.58, </a:t>
            </a:r>
          </a:p>
          <a:p>
            <a:r>
              <a:rPr lang="en-US" sz="2400" dirty="0"/>
              <a:t>log</a:t>
            </a:r>
            <a:r>
              <a:rPr lang="en-US" sz="2400" baseline="-25000" dirty="0"/>
              <a:t>2</a:t>
            </a:r>
            <a:r>
              <a:rPr lang="en-US" sz="2400" dirty="0"/>
              <a:t>(3/5) = -0.737, </a:t>
            </a:r>
          </a:p>
          <a:p>
            <a:r>
              <a:rPr lang="en-US" sz="2400" dirty="0"/>
              <a:t>log</a:t>
            </a:r>
            <a:r>
              <a:rPr lang="en-US" sz="2400" baseline="-25000" dirty="0"/>
              <a:t>2</a:t>
            </a:r>
            <a:r>
              <a:rPr lang="en-US" sz="2400" dirty="0"/>
              <a:t>(2/5)=-1.322 </a:t>
            </a:r>
          </a:p>
        </p:txBody>
      </p:sp>
    </p:spTree>
    <p:extLst>
      <p:ext uri="{BB962C8B-B14F-4D97-AF65-F5344CB8AC3E}">
        <p14:creationId xmlns:p14="http://schemas.microsoft.com/office/powerpoint/2010/main" val="139616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8D99-0328-4530-B07D-431983D87344}"/>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65CD6C4F-15FF-4703-A52E-8ECAE3EC209A}"/>
              </a:ext>
            </a:extLst>
          </p:cNvPr>
          <p:cNvSpPr>
            <a:spLocks noGrp="1"/>
          </p:cNvSpPr>
          <p:nvPr>
            <p:ph idx="1"/>
          </p:nvPr>
        </p:nvSpPr>
        <p:spPr/>
        <p:txBody>
          <a:bodyPr>
            <a:normAutofit lnSpcReduction="10000"/>
          </a:bodyPr>
          <a:lstStyle/>
          <a:p>
            <a:r>
              <a:rPr lang="en-US" dirty="0">
                <a:effectLst/>
                <a:latin typeface="Calibri" panose="020F0502020204030204" pitchFamily="34" charset="0"/>
                <a:ea typeface="DengXian" panose="02010600030101010101" pitchFamily="2" charset="-122"/>
                <a:cs typeface="Times New Roman" panose="02020603050405020304" pitchFamily="18" charset="0"/>
              </a:rPr>
              <a:t>The following is data from last eight Dallas Mavericks game. </a:t>
            </a:r>
            <a:r>
              <a:rPr lang="en-US" b="1" dirty="0">
                <a:effectLst/>
                <a:latin typeface="Calibri" panose="020F0502020204030204" pitchFamily="34" charset="0"/>
                <a:ea typeface="DengXian" panose="02010600030101010101" pitchFamily="2" charset="-122"/>
                <a:cs typeface="Times New Roman" panose="02020603050405020304" pitchFamily="18" charset="0"/>
              </a:rPr>
              <a:t>Features</a:t>
            </a:r>
            <a:r>
              <a:rPr lang="en-US" dirty="0">
                <a:effectLst/>
                <a:latin typeface="Calibri" panose="020F0502020204030204" pitchFamily="34" charset="0"/>
                <a:ea typeface="DengXian" panose="02010600030101010101" pitchFamily="2" charset="-122"/>
                <a:cs typeface="Times New Roman" panose="02020603050405020304" pitchFamily="18" charset="0"/>
              </a:rPr>
              <a:t>: Opponent, Point Guard, Fouls, Results. </a:t>
            </a:r>
            <a:r>
              <a:rPr lang="en-US" b="1" dirty="0">
                <a:effectLst/>
                <a:latin typeface="Calibri" panose="020F0502020204030204" pitchFamily="34" charset="0"/>
                <a:ea typeface="DengXian" panose="02010600030101010101" pitchFamily="2" charset="-122"/>
                <a:cs typeface="Times New Roman" panose="02020603050405020304" pitchFamily="18" charset="0"/>
              </a:rPr>
              <a:t>Label</a:t>
            </a:r>
            <a:r>
              <a:rPr lang="en-US" dirty="0">
                <a:effectLst/>
                <a:latin typeface="Calibri" panose="020F0502020204030204" pitchFamily="34" charset="0"/>
                <a:ea typeface="DengXian" panose="02010600030101010101" pitchFamily="2" charset="-122"/>
                <a:cs typeface="Times New Roman" panose="02020603050405020304" pitchFamily="18" charset="0"/>
              </a:rPr>
              <a:t>: Result.</a:t>
            </a:r>
          </a:p>
          <a:p>
            <a:endParaRPr lang="en-US" dirty="0"/>
          </a:p>
          <a:p>
            <a:endParaRPr lang="en-US" dirty="0"/>
          </a:p>
          <a:p>
            <a:endParaRPr lang="en-US" dirty="0"/>
          </a:p>
          <a:p>
            <a:endParaRPr lang="en-US" dirty="0"/>
          </a:p>
          <a:p>
            <a:pPr marL="342900" marR="0" lvl="0" indent="-342900">
              <a:lnSpc>
                <a:spcPct val="107000"/>
              </a:lnSpc>
              <a:spcBef>
                <a:spcPts val="0"/>
              </a:spcBef>
              <a:spcAft>
                <a:spcPts val="800"/>
              </a:spcAft>
              <a:buFont typeface="+mj-lt"/>
              <a:buAutoNum type="arabicPeriod"/>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endParaRPr lang="en-US" sz="1800" dirty="0">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2400" dirty="0">
                <a:effectLst/>
                <a:latin typeface="Calibri" panose="020F0502020204030204" pitchFamily="34" charset="0"/>
                <a:ea typeface="DengXian" panose="02010600030101010101" pitchFamily="2" charset="-122"/>
                <a:cs typeface="Times New Roman" panose="02020603050405020304" pitchFamily="18" charset="0"/>
              </a:rPr>
              <a:t>What is the entropy of the data set?</a:t>
            </a:r>
          </a:p>
          <a:p>
            <a:pPr marL="342900" marR="0" lvl="0" indent="-342900">
              <a:lnSpc>
                <a:spcPct val="107000"/>
              </a:lnSpc>
              <a:spcBef>
                <a:spcPts val="0"/>
              </a:spcBef>
              <a:spcAft>
                <a:spcPts val="800"/>
              </a:spcAft>
              <a:buFont typeface="+mj-lt"/>
              <a:buAutoNum type="arabicPeriod"/>
            </a:pPr>
            <a:r>
              <a:rPr lang="en-US" sz="2400" dirty="0">
                <a:effectLst/>
                <a:latin typeface="Calibri" panose="020F0502020204030204" pitchFamily="34" charset="0"/>
                <a:ea typeface="DengXian" panose="02010600030101010101" pitchFamily="2" charset="-122"/>
                <a:cs typeface="Times New Roman" panose="02020603050405020304" pitchFamily="18" charset="0"/>
              </a:rPr>
              <a:t>What is the information gain if you split the dataset based on the attribute Fouls.</a:t>
            </a:r>
          </a:p>
          <a:p>
            <a:endParaRPr lang="en-US" dirty="0"/>
          </a:p>
        </p:txBody>
      </p:sp>
      <p:pic>
        <p:nvPicPr>
          <p:cNvPr id="4" name="Picture 3">
            <a:extLst>
              <a:ext uri="{FF2B5EF4-FFF2-40B4-BE49-F238E27FC236}">
                <a16:creationId xmlns:a16="http://schemas.microsoft.com/office/drawing/2014/main" id="{B2E4A3A9-8BDC-435F-8490-6413B513259E}"/>
              </a:ext>
            </a:extLst>
          </p:cNvPr>
          <p:cNvPicPr>
            <a:picLocks noChangeAspect="1"/>
          </p:cNvPicPr>
          <p:nvPr/>
        </p:nvPicPr>
        <p:blipFill>
          <a:blip r:embed="rId2"/>
          <a:stretch>
            <a:fillRect/>
          </a:stretch>
        </p:blipFill>
        <p:spPr>
          <a:xfrm>
            <a:off x="3748142" y="2773072"/>
            <a:ext cx="4128619" cy="2052341"/>
          </a:xfrm>
          <a:prstGeom prst="rect">
            <a:avLst/>
          </a:prstGeom>
        </p:spPr>
      </p:pic>
    </p:spTree>
    <p:extLst>
      <p:ext uri="{BB962C8B-B14F-4D97-AF65-F5344CB8AC3E}">
        <p14:creationId xmlns:p14="http://schemas.microsoft.com/office/powerpoint/2010/main" val="1000683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0E1D4-EDCD-45B4-86E4-26ADBED2B39D}"/>
              </a:ext>
            </a:extLst>
          </p:cNvPr>
          <p:cNvSpPr>
            <a:spLocks noGrp="1"/>
          </p:cNvSpPr>
          <p:nvPr>
            <p:ph type="title"/>
          </p:nvPr>
        </p:nvSpPr>
        <p:spPr/>
        <p:txBody>
          <a:bodyPr/>
          <a:lstStyle/>
          <a:p>
            <a:r>
              <a:rPr lang="en-US" altLang="zh-CN" dirty="0"/>
              <a:t>What is a decision tree ?</a:t>
            </a:r>
            <a:endParaRPr lang="en-US" dirty="0"/>
          </a:p>
        </p:txBody>
      </p:sp>
      <p:sp>
        <p:nvSpPr>
          <p:cNvPr id="3" name="Content Placeholder 2">
            <a:extLst>
              <a:ext uri="{FF2B5EF4-FFF2-40B4-BE49-F238E27FC236}">
                <a16:creationId xmlns:a16="http://schemas.microsoft.com/office/drawing/2014/main" id="{F05684FD-9C3F-41E1-8FD0-E05690D5B0C1}"/>
              </a:ext>
            </a:extLst>
          </p:cNvPr>
          <p:cNvSpPr>
            <a:spLocks noGrp="1"/>
          </p:cNvSpPr>
          <p:nvPr>
            <p:ph idx="1"/>
          </p:nvPr>
        </p:nvSpPr>
        <p:spPr/>
        <p:txBody>
          <a:bodyPr/>
          <a:lstStyle/>
          <a:p>
            <a:r>
              <a:rPr lang="en-US" dirty="0"/>
              <a:t>Which feature to select?</a:t>
            </a:r>
          </a:p>
          <a:p>
            <a:r>
              <a:rPr lang="en-US" dirty="0"/>
              <a:t>When to stop?</a:t>
            </a:r>
          </a:p>
        </p:txBody>
      </p:sp>
      <p:sp>
        <p:nvSpPr>
          <p:cNvPr id="4" name="Oval 3">
            <a:extLst>
              <a:ext uri="{FF2B5EF4-FFF2-40B4-BE49-F238E27FC236}">
                <a16:creationId xmlns:a16="http://schemas.microsoft.com/office/drawing/2014/main" id="{4F70E9F7-83EB-4593-8FF1-514504D1CFB5}"/>
              </a:ext>
            </a:extLst>
          </p:cNvPr>
          <p:cNvSpPr/>
          <p:nvPr/>
        </p:nvSpPr>
        <p:spPr>
          <a:xfrm>
            <a:off x="7205410" y="1848910"/>
            <a:ext cx="1385525" cy="776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 &lt; 15</a:t>
            </a:r>
          </a:p>
        </p:txBody>
      </p:sp>
      <p:sp>
        <p:nvSpPr>
          <p:cNvPr id="5" name="Oval 4">
            <a:extLst>
              <a:ext uri="{FF2B5EF4-FFF2-40B4-BE49-F238E27FC236}">
                <a16:creationId xmlns:a16="http://schemas.microsoft.com/office/drawing/2014/main" id="{A09E70D0-35C4-492A-A164-74850073D7A5}"/>
              </a:ext>
            </a:extLst>
          </p:cNvPr>
          <p:cNvSpPr/>
          <p:nvPr/>
        </p:nvSpPr>
        <p:spPr>
          <a:xfrm>
            <a:off x="6302209" y="3039162"/>
            <a:ext cx="1281584" cy="493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male</a:t>
            </a:r>
          </a:p>
        </p:txBody>
      </p:sp>
      <p:cxnSp>
        <p:nvCxnSpPr>
          <p:cNvPr id="6" name="Straight Connector 5">
            <a:extLst>
              <a:ext uri="{FF2B5EF4-FFF2-40B4-BE49-F238E27FC236}">
                <a16:creationId xmlns:a16="http://schemas.microsoft.com/office/drawing/2014/main" id="{CC7D84AA-7D7B-45ED-9EEB-2AC9802D0517}"/>
              </a:ext>
            </a:extLst>
          </p:cNvPr>
          <p:cNvCxnSpPr>
            <a:cxnSpLocks/>
            <a:stCxn id="4" idx="4"/>
            <a:endCxn id="5" idx="0"/>
          </p:cNvCxnSpPr>
          <p:nvPr/>
        </p:nvCxnSpPr>
        <p:spPr>
          <a:xfrm flipH="1">
            <a:off x="6943001" y="2625213"/>
            <a:ext cx="955172" cy="413949"/>
          </a:xfrm>
          <a:prstGeom prst="line">
            <a:avLst/>
          </a:prstGeom>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520A2954-90B6-415D-8BC1-2BCCD00ED68A}"/>
              </a:ext>
            </a:extLst>
          </p:cNvPr>
          <p:cNvSpPr/>
          <p:nvPr/>
        </p:nvSpPr>
        <p:spPr>
          <a:xfrm>
            <a:off x="5257800" y="4605341"/>
            <a:ext cx="1452716" cy="132556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FE1E646-D102-41EB-B059-0EF81E183319}"/>
              </a:ext>
            </a:extLst>
          </p:cNvPr>
          <p:cNvPicPr>
            <a:picLocks noChangeAspect="1"/>
          </p:cNvPicPr>
          <p:nvPr/>
        </p:nvPicPr>
        <p:blipFill>
          <a:blip r:embed="rId2"/>
          <a:stretch>
            <a:fillRect/>
          </a:stretch>
        </p:blipFill>
        <p:spPr>
          <a:xfrm>
            <a:off x="5582004" y="4774819"/>
            <a:ext cx="833803" cy="920271"/>
          </a:xfrm>
          <a:prstGeom prst="rect">
            <a:avLst/>
          </a:prstGeom>
        </p:spPr>
      </p:pic>
      <p:cxnSp>
        <p:nvCxnSpPr>
          <p:cNvPr id="9" name="Straight Connector 8">
            <a:extLst>
              <a:ext uri="{FF2B5EF4-FFF2-40B4-BE49-F238E27FC236}">
                <a16:creationId xmlns:a16="http://schemas.microsoft.com/office/drawing/2014/main" id="{A11547AE-ED35-4726-B31D-24B671F0AB4B}"/>
              </a:ext>
            </a:extLst>
          </p:cNvPr>
          <p:cNvCxnSpPr>
            <a:stCxn id="5" idx="4"/>
            <a:endCxn id="7" idx="0"/>
          </p:cNvCxnSpPr>
          <p:nvPr/>
        </p:nvCxnSpPr>
        <p:spPr>
          <a:xfrm flipH="1">
            <a:off x="5984158" y="3533091"/>
            <a:ext cx="958843" cy="1072250"/>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EC6FEF6C-7DC5-46D2-8252-E1E09223683E}"/>
              </a:ext>
            </a:extLst>
          </p:cNvPr>
          <p:cNvSpPr/>
          <p:nvPr/>
        </p:nvSpPr>
        <p:spPr>
          <a:xfrm>
            <a:off x="7034720" y="4605341"/>
            <a:ext cx="1452716" cy="132556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202C038C-A9AF-4722-89AD-2185135883CC}"/>
              </a:ext>
            </a:extLst>
          </p:cNvPr>
          <p:cNvPicPr>
            <a:picLocks noChangeAspect="1"/>
          </p:cNvPicPr>
          <p:nvPr/>
        </p:nvPicPr>
        <p:blipFill>
          <a:blip r:embed="rId3"/>
          <a:stretch>
            <a:fillRect/>
          </a:stretch>
        </p:blipFill>
        <p:spPr>
          <a:xfrm>
            <a:off x="7391090" y="4774819"/>
            <a:ext cx="750019" cy="1010620"/>
          </a:xfrm>
          <a:prstGeom prst="rect">
            <a:avLst/>
          </a:prstGeom>
        </p:spPr>
      </p:pic>
      <p:cxnSp>
        <p:nvCxnSpPr>
          <p:cNvPr id="12" name="Straight Connector 11">
            <a:extLst>
              <a:ext uri="{FF2B5EF4-FFF2-40B4-BE49-F238E27FC236}">
                <a16:creationId xmlns:a16="http://schemas.microsoft.com/office/drawing/2014/main" id="{3AE38E03-2E66-4C41-BC6A-F0290C80A8E3}"/>
              </a:ext>
            </a:extLst>
          </p:cNvPr>
          <p:cNvCxnSpPr>
            <a:stCxn id="5" idx="4"/>
            <a:endCxn id="10" idx="0"/>
          </p:cNvCxnSpPr>
          <p:nvPr/>
        </p:nvCxnSpPr>
        <p:spPr>
          <a:xfrm>
            <a:off x="6943001" y="3533091"/>
            <a:ext cx="818077" cy="1072250"/>
          </a:xfrm>
          <a:prstGeom prst="line">
            <a:avLst/>
          </a:prstGeom>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95FF8F40-7F79-4087-9658-AE041E105568}"/>
              </a:ext>
            </a:extLst>
          </p:cNvPr>
          <p:cNvSpPr/>
          <p:nvPr/>
        </p:nvSpPr>
        <p:spPr>
          <a:xfrm>
            <a:off x="9073332" y="4066257"/>
            <a:ext cx="2612689" cy="250691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0FAC8DB-61DA-465E-AFC4-5EB9765430AE}"/>
              </a:ext>
            </a:extLst>
          </p:cNvPr>
          <p:cNvCxnSpPr>
            <a:cxnSpLocks/>
            <a:stCxn id="4" idx="4"/>
            <a:endCxn id="13" idx="0"/>
          </p:cNvCxnSpPr>
          <p:nvPr/>
        </p:nvCxnSpPr>
        <p:spPr>
          <a:xfrm>
            <a:off x="7898173" y="2625213"/>
            <a:ext cx="2481504" cy="1441044"/>
          </a:xfrm>
          <a:prstGeom prst="line">
            <a:avLst/>
          </a:prstGeom>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787B4064-8058-416E-BD80-1043DD10AF86}"/>
              </a:ext>
            </a:extLst>
          </p:cNvPr>
          <p:cNvPicPr>
            <a:picLocks noChangeAspect="1"/>
          </p:cNvPicPr>
          <p:nvPr/>
        </p:nvPicPr>
        <p:blipFill>
          <a:blip r:embed="rId4"/>
          <a:stretch>
            <a:fillRect/>
          </a:stretch>
        </p:blipFill>
        <p:spPr>
          <a:xfrm>
            <a:off x="9950760" y="4211371"/>
            <a:ext cx="950767" cy="935307"/>
          </a:xfrm>
          <a:prstGeom prst="rect">
            <a:avLst/>
          </a:prstGeom>
        </p:spPr>
      </p:pic>
      <p:pic>
        <p:nvPicPr>
          <p:cNvPr id="16" name="Picture 15">
            <a:extLst>
              <a:ext uri="{FF2B5EF4-FFF2-40B4-BE49-F238E27FC236}">
                <a16:creationId xmlns:a16="http://schemas.microsoft.com/office/drawing/2014/main" id="{36DFD098-FA0F-43D3-B84D-28C9F940D2F7}"/>
              </a:ext>
            </a:extLst>
          </p:cNvPr>
          <p:cNvPicPr>
            <a:picLocks noChangeAspect="1"/>
          </p:cNvPicPr>
          <p:nvPr/>
        </p:nvPicPr>
        <p:blipFill>
          <a:blip r:embed="rId5"/>
          <a:stretch>
            <a:fillRect/>
          </a:stretch>
        </p:blipFill>
        <p:spPr>
          <a:xfrm>
            <a:off x="9442520" y="5217319"/>
            <a:ext cx="661956" cy="855978"/>
          </a:xfrm>
          <a:prstGeom prst="rect">
            <a:avLst/>
          </a:prstGeom>
        </p:spPr>
      </p:pic>
      <p:pic>
        <p:nvPicPr>
          <p:cNvPr id="17" name="Picture 16">
            <a:extLst>
              <a:ext uri="{FF2B5EF4-FFF2-40B4-BE49-F238E27FC236}">
                <a16:creationId xmlns:a16="http://schemas.microsoft.com/office/drawing/2014/main" id="{961D0D75-3FE0-4610-87FD-E5EBA5788883}"/>
              </a:ext>
            </a:extLst>
          </p:cNvPr>
          <p:cNvPicPr>
            <a:picLocks noChangeAspect="1"/>
          </p:cNvPicPr>
          <p:nvPr/>
        </p:nvPicPr>
        <p:blipFill>
          <a:blip r:embed="rId6"/>
          <a:stretch>
            <a:fillRect/>
          </a:stretch>
        </p:blipFill>
        <p:spPr>
          <a:xfrm>
            <a:off x="10379676" y="5142847"/>
            <a:ext cx="802438" cy="1004922"/>
          </a:xfrm>
          <a:prstGeom prst="rect">
            <a:avLst/>
          </a:prstGeom>
        </p:spPr>
      </p:pic>
      <p:sp>
        <p:nvSpPr>
          <p:cNvPr id="18" name="TextBox 17">
            <a:extLst>
              <a:ext uri="{FF2B5EF4-FFF2-40B4-BE49-F238E27FC236}">
                <a16:creationId xmlns:a16="http://schemas.microsoft.com/office/drawing/2014/main" id="{90599FB5-497B-4838-ADD7-C225505EB1D2}"/>
              </a:ext>
            </a:extLst>
          </p:cNvPr>
          <p:cNvSpPr txBox="1"/>
          <p:nvPr/>
        </p:nvSpPr>
        <p:spPr>
          <a:xfrm>
            <a:off x="6830796" y="2525181"/>
            <a:ext cx="560293" cy="369332"/>
          </a:xfrm>
          <a:prstGeom prst="rect">
            <a:avLst/>
          </a:prstGeom>
          <a:noFill/>
        </p:spPr>
        <p:txBody>
          <a:bodyPr wrap="square" rtlCol="0">
            <a:spAutoFit/>
          </a:bodyPr>
          <a:lstStyle/>
          <a:p>
            <a:r>
              <a:rPr lang="en-US" dirty="0"/>
              <a:t>Yes</a:t>
            </a:r>
          </a:p>
        </p:txBody>
      </p:sp>
      <p:sp>
        <p:nvSpPr>
          <p:cNvPr id="19" name="TextBox 18">
            <a:extLst>
              <a:ext uri="{FF2B5EF4-FFF2-40B4-BE49-F238E27FC236}">
                <a16:creationId xmlns:a16="http://schemas.microsoft.com/office/drawing/2014/main" id="{E9E37AEA-9251-40CF-B838-B1E1D35F5FEE}"/>
              </a:ext>
            </a:extLst>
          </p:cNvPr>
          <p:cNvSpPr txBox="1"/>
          <p:nvPr/>
        </p:nvSpPr>
        <p:spPr>
          <a:xfrm>
            <a:off x="7460837" y="3923289"/>
            <a:ext cx="560293" cy="369332"/>
          </a:xfrm>
          <a:prstGeom prst="rect">
            <a:avLst/>
          </a:prstGeom>
          <a:noFill/>
        </p:spPr>
        <p:txBody>
          <a:bodyPr wrap="square" rtlCol="0">
            <a:spAutoFit/>
          </a:bodyPr>
          <a:lstStyle/>
          <a:p>
            <a:r>
              <a:rPr lang="en-US" dirty="0"/>
              <a:t>No</a:t>
            </a:r>
          </a:p>
        </p:txBody>
      </p:sp>
      <p:sp>
        <p:nvSpPr>
          <p:cNvPr id="20" name="TextBox 19">
            <a:extLst>
              <a:ext uri="{FF2B5EF4-FFF2-40B4-BE49-F238E27FC236}">
                <a16:creationId xmlns:a16="http://schemas.microsoft.com/office/drawing/2014/main" id="{5DF77671-5C14-4F9D-BC14-A786E57847C9}"/>
              </a:ext>
            </a:extLst>
          </p:cNvPr>
          <p:cNvSpPr txBox="1"/>
          <p:nvPr/>
        </p:nvSpPr>
        <p:spPr>
          <a:xfrm>
            <a:off x="9073332" y="2801908"/>
            <a:ext cx="560293" cy="369332"/>
          </a:xfrm>
          <a:prstGeom prst="rect">
            <a:avLst/>
          </a:prstGeom>
          <a:noFill/>
        </p:spPr>
        <p:txBody>
          <a:bodyPr wrap="square" rtlCol="0">
            <a:spAutoFit/>
          </a:bodyPr>
          <a:lstStyle/>
          <a:p>
            <a:r>
              <a:rPr lang="en-US" dirty="0"/>
              <a:t>No</a:t>
            </a:r>
          </a:p>
        </p:txBody>
      </p:sp>
      <p:sp>
        <p:nvSpPr>
          <p:cNvPr id="21" name="TextBox 20">
            <a:extLst>
              <a:ext uri="{FF2B5EF4-FFF2-40B4-BE49-F238E27FC236}">
                <a16:creationId xmlns:a16="http://schemas.microsoft.com/office/drawing/2014/main" id="{F635DFA6-9D10-44D2-8CE3-C3C59CF8B6A8}"/>
              </a:ext>
            </a:extLst>
          </p:cNvPr>
          <p:cNvSpPr txBox="1"/>
          <p:nvPr/>
        </p:nvSpPr>
        <p:spPr>
          <a:xfrm>
            <a:off x="5843644" y="3887588"/>
            <a:ext cx="560293" cy="369332"/>
          </a:xfrm>
          <a:prstGeom prst="rect">
            <a:avLst/>
          </a:prstGeom>
          <a:noFill/>
        </p:spPr>
        <p:txBody>
          <a:bodyPr wrap="square" rtlCol="0">
            <a:spAutoFit/>
          </a:bodyPr>
          <a:lstStyle/>
          <a:p>
            <a:r>
              <a:rPr lang="en-US" dirty="0"/>
              <a:t>Yes</a:t>
            </a:r>
          </a:p>
        </p:txBody>
      </p:sp>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6C3E2AE5-FD31-4D19-AB7C-38800ADCB51E}"/>
                  </a:ext>
                </a:extLst>
              </p14:cNvPr>
              <p14:cNvContentPartPr/>
              <p14:nvPr/>
            </p14:nvContentPartPr>
            <p14:xfrm>
              <a:off x="10731209" y="6151469"/>
              <a:ext cx="8280" cy="26640"/>
            </p14:xfrm>
          </p:contentPart>
        </mc:Choice>
        <mc:Fallback xmlns="">
          <p:pic>
            <p:nvPicPr>
              <p:cNvPr id="36" name="Ink 35">
                <a:extLst>
                  <a:ext uri="{FF2B5EF4-FFF2-40B4-BE49-F238E27FC236}">
                    <a16:creationId xmlns:a16="http://schemas.microsoft.com/office/drawing/2014/main" id="{6C3E2AE5-FD31-4D19-AB7C-38800ADCB51E}"/>
                  </a:ext>
                </a:extLst>
              </p:cNvPr>
              <p:cNvPicPr/>
              <p:nvPr/>
            </p:nvPicPr>
            <p:blipFill>
              <a:blip r:embed="rId8"/>
              <a:stretch>
                <a:fillRect/>
              </a:stretch>
            </p:blipFill>
            <p:spPr>
              <a:xfrm>
                <a:off x="10721800" y="6142469"/>
                <a:ext cx="26722" cy="44280"/>
              </a:xfrm>
              <a:prstGeom prst="rect">
                <a:avLst/>
              </a:prstGeom>
            </p:spPr>
          </p:pic>
        </mc:Fallback>
      </mc:AlternateContent>
    </p:spTree>
    <p:extLst>
      <p:ext uri="{BB962C8B-B14F-4D97-AF65-F5344CB8AC3E}">
        <p14:creationId xmlns:p14="http://schemas.microsoft.com/office/powerpoint/2010/main" val="254313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696BE-A882-4A5E-97C1-B36D4D6A3C94}"/>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7D8E5478-35D5-4E41-A0C5-9A4B06B4C7FC}"/>
              </a:ext>
            </a:extLst>
          </p:cNvPr>
          <p:cNvSpPr>
            <a:spLocks noGrp="1"/>
          </p:cNvSpPr>
          <p:nvPr>
            <p:ph idx="1"/>
          </p:nvPr>
        </p:nvSpPr>
        <p:spPr/>
        <p:txBody>
          <a:bodyPr/>
          <a:lstStyle/>
          <a:p>
            <a:r>
              <a:rPr lang="en-US" dirty="0"/>
              <a:t>The entropy of S, denoted Entropy(S) is defined as follows:</a:t>
            </a:r>
          </a:p>
          <a:p>
            <a:r>
              <a:rPr lang="en-US" dirty="0"/>
              <a:t>Entropy(S) = -P</a:t>
            </a:r>
            <a:r>
              <a:rPr lang="en-US" baseline="-25000" dirty="0"/>
              <a:t>0</a:t>
            </a:r>
            <a:r>
              <a:rPr lang="en-US" dirty="0"/>
              <a:t>log</a:t>
            </a:r>
            <a:r>
              <a:rPr lang="en-US" baseline="-25000" dirty="0"/>
              <a:t>2</a:t>
            </a:r>
            <a:r>
              <a:rPr lang="en-US" dirty="0"/>
              <a:t>P</a:t>
            </a:r>
            <a:r>
              <a:rPr lang="en-US" baseline="-25000" dirty="0"/>
              <a:t>0</a:t>
            </a:r>
            <a:r>
              <a:rPr lang="en-US" dirty="0"/>
              <a:t> –P</a:t>
            </a:r>
            <a:r>
              <a:rPr lang="en-US" baseline="-25000" dirty="0"/>
              <a:t>1</a:t>
            </a:r>
            <a:r>
              <a:rPr lang="en-US" dirty="0"/>
              <a:t>log</a:t>
            </a:r>
            <a:r>
              <a:rPr lang="en-US" baseline="-25000" dirty="0"/>
              <a:t>2</a:t>
            </a:r>
            <a:r>
              <a:rPr lang="en-US" dirty="0"/>
              <a:t>P</a:t>
            </a:r>
            <a:r>
              <a:rPr lang="en-US" baseline="-25000" dirty="0"/>
              <a:t>1</a:t>
            </a:r>
          </a:p>
          <a:p>
            <a:endParaRPr lang="en-US" dirty="0"/>
          </a:p>
        </p:txBody>
      </p:sp>
    </p:spTree>
    <p:extLst>
      <p:ext uri="{BB962C8B-B14F-4D97-AF65-F5344CB8AC3E}">
        <p14:creationId xmlns:p14="http://schemas.microsoft.com/office/powerpoint/2010/main" val="1395095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1493D-8C22-63A4-88CF-8D810CEC69E0}"/>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7B9C6D-F491-CC95-1237-F770B76F5376}"/>
                  </a:ext>
                </a:extLst>
              </p:cNvPr>
              <p:cNvSpPr>
                <a:spLocks noGrp="1"/>
              </p:cNvSpPr>
              <p:nvPr>
                <p:ph idx="1"/>
              </p:nvPr>
            </p:nvSpPr>
            <p:spPr/>
            <p:txBody>
              <a:bodyPr/>
              <a:lstStyle/>
              <a:p>
                <a:r>
                  <a:rPr lang="en-US" dirty="0"/>
                  <a:t>What is the Entropy of 3 positive and 2 negative?</a:t>
                </a:r>
              </a:p>
              <a:p>
                <a:pPr marL="0" indent="0">
                  <a:buNone/>
                </a:pPr>
                <a:r>
                  <a:rPr lang="en-US" dirty="0"/>
                  <a:t>P</a:t>
                </a:r>
                <a:r>
                  <a:rPr lang="en-US" baseline="-25000" dirty="0"/>
                  <a:t>0 </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oMath>
                </a14:m>
                <a:r>
                  <a:rPr lang="en-US" dirty="0"/>
                  <a:t>   P</a:t>
                </a:r>
                <a:r>
                  <a:rPr lang="en-US" baseline="-25000" dirty="0"/>
                  <a:t>1 </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5</m:t>
                        </m:r>
                      </m:den>
                    </m:f>
                  </m:oMath>
                </a14:m>
                <a:r>
                  <a:rPr lang="en-US" dirty="0"/>
                  <a:t> </a:t>
                </a:r>
                <a:endParaRPr lang="en-US" baseline="-25000" dirty="0"/>
              </a:p>
              <a:p>
                <a:pPr marL="0" indent="0">
                  <a:buNone/>
                </a:pPr>
                <a:r>
                  <a:rPr lang="en-US" dirty="0"/>
                  <a:t>E = -P</a:t>
                </a:r>
                <a:r>
                  <a:rPr lang="en-US" baseline="-25000" dirty="0"/>
                  <a:t>0</a:t>
                </a:r>
                <a:r>
                  <a:rPr lang="en-US" dirty="0"/>
                  <a:t>log</a:t>
                </a:r>
                <a:r>
                  <a:rPr lang="en-US" baseline="-25000" dirty="0"/>
                  <a:t>2</a:t>
                </a:r>
                <a:r>
                  <a:rPr lang="en-US" dirty="0"/>
                  <a:t>P</a:t>
                </a:r>
                <a:r>
                  <a:rPr lang="en-US" baseline="-25000" dirty="0"/>
                  <a:t>0</a:t>
                </a:r>
                <a:r>
                  <a:rPr lang="en-US" dirty="0"/>
                  <a:t> –P</a:t>
                </a:r>
                <a:r>
                  <a:rPr lang="en-US" baseline="-25000" dirty="0"/>
                  <a:t>1</a:t>
                </a:r>
                <a:r>
                  <a:rPr lang="en-US" dirty="0"/>
                  <a:t>log</a:t>
                </a:r>
                <a:r>
                  <a:rPr lang="en-US" baseline="-25000" dirty="0"/>
                  <a:t>2</a:t>
                </a:r>
                <a:r>
                  <a:rPr lang="en-US" dirty="0"/>
                  <a:t>P</a:t>
                </a:r>
                <a:r>
                  <a:rPr lang="en-US" baseline="-25000" dirty="0"/>
                  <a:t>1</a:t>
                </a:r>
                <a:r>
                  <a:rPr lang="en-US" dirty="0"/>
                  <a:t> =</a:t>
                </a:r>
                <a:r>
                  <a:rPr lang="en-US" baseline="-25000" dirty="0"/>
                  <a:t> </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5</m:t>
                        </m:r>
                      </m:den>
                    </m:f>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5</m:t>
                        </m:r>
                      </m:den>
                    </m:f>
                  </m:oMath>
                </a14:m>
                <a:r>
                  <a:rPr lang="en-US" dirty="0"/>
                  <a:t> 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5</m:t>
                        </m:r>
                      </m:den>
                    </m:f>
                  </m:oMath>
                </a14:m>
                <a:r>
                  <a:rPr lang="en-US" dirty="0"/>
                  <a:t> </a:t>
                </a:r>
              </a:p>
              <a:p>
                <a:r>
                  <a:rPr lang="en-US" dirty="0"/>
                  <a:t>What is the Entropy of 2 positive and 2 negative?</a:t>
                </a:r>
              </a:p>
              <a:p>
                <a:pPr marL="0" indent="0">
                  <a:buNone/>
                </a:pPr>
                <a:r>
                  <a:rPr lang="en-US" dirty="0"/>
                  <a:t>E = -P</a:t>
                </a:r>
                <a:r>
                  <a:rPr lang="en-US" baseline="-25000" dirty="0"/>
                  <a:t>0</a:t>
                </a:r>
                <a:r>
                  <a:rPr lang="en-US" dirty="0"/>
                  <a:t>log</a:t>
                </a:r>
                <a:r>
                  <a:rPr lang="en-US" baseline="-25000" dirty="0"/>
                  <a:t>2</a:t>
                </a:r>
                <a:r>
                  <a:rPr lang="en-US" dirty="0"/>
                  <a:t>P</a:t>
                </a:r>
                <a:r>
                  <a:rPr lang="en-US" baseline="-25000" dirty="0"/>
                  <a:t>0</a:t>
                </a:r>
                <a:r>
                  <a:rPr lang="en-US" dirty="0"/>
                  <a:t> –P</a:t>
                </a:r>
                <a:r>
                  <a:rPr lang="en-US" baseline="-25000" dirty="0"/>
                  <a:t>1</a:t>
                </a:r>
                <a:r>
                  <a:rPr lang="en-US" dirty="0"/>
                  <a:t>log</a:t>
                </a:r>
                <a:r>
                  <a:rPr lang="en-US" baseline="-25000" dirty="0"/>
                  <a:t>2</a:t>
                </a:r>
                <a:r>
                  <a:rPr lang="en-US" dirty="0"/>
                  <a:t>P</a:t>
                </a:r>
                <a:r>
                  <a:rPr lang="en-US" baseline="-25000" dirty="0"/>
                  <a:t>1</a:t>
                </a:r>
                <a:r>
                  <a:rPr lang="en-US" dirty="0"/>
                  <a:t> =</a:t>
                </a:r>
                <a:r>
                  <a:rPr lang="en-US" baseline="-25000" dirty="0"/>
                  <a:t> </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 1</a:t>
                </a:r>
              </a:p>
              <a:p>
                <a:r>
                  <a:rPr lang="en-US" dirty="0"/>
                  <a:t>What is the Entropy of 4 positive and 0 negative?</a:t>
                </a:r>
              </a:p>
              <a:p>
                <a:pPr marL="0" indent="0">
                  <a:buNone/>
                </a:pPr>
                <a:r>
                  <a:rPr lang="en-US" dirty="0"/>
                  <a:t>E = -P</a:t>
                </a:r>
                <a:r>
                  <a:rPr lang="en-US" baseline="-25000" dirty="0"/>
                  <a:t>0</a:t>
                </a:r>
                <a:r>
                  <a:rPr lang="en-US" dirty="0"/>
                  <a:t>log</a:t>
                </a:r>
                <a:r>
                  <a:rPr lang="en-US" baseline="-25000" dirty="0"/>
                  <a:t>2</a:t>
                </a:r>
                <a:r>
                  <a:rPr lang="en-US" dirty="0"/>
                  <a:t>P</a:t>
                </a:r>
                <a:r>
                  <a:rPr lang="en-US" baseline="-25000" dirty="0"/>
                  <a:t>0</a:t>
                </a:r>
                <a:r>
                  <a:rPr lang="en-US" dirty="0"/>
                  <a:t> –P</a:t>
                </a:r>
                <a:r>
                  <a:rPr lang="en-US" baseline="-25000" dirty="0"/>
                  <a:t>1</a:t>
                </a:r>
                <a:r>
                  <a:rPr lang="en-US" dirty="0"/>
                  <a:t>log</a:t>
                </a:r>
                <a:r>
                  <a:rPr lang="en-US" baseline="-25000" dirty="0"/>
                  <a:t>2</a:t>
                </a:r>
                <a:r>
                  <a:rPr lang="en-US" dirty="0"/>
                  <a:t>P</a:t>
                </a:r>
                <a:r>
                  <a:rPr lang="en-US" baseline="-25000" dirty="0"/>
                  <a:t>1</a:t>
                </a:r>
                <a:r>
                  <a:rPr lang="en-US" dirty="0"/>
                  <a:t> =</a:t>
                </a:r>
                <a:r>
                  <a:rPr lang="en-US" baseline="-25000" dirty="0"/>
                  <a:t> </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4</m:t>
                        </m:r>
                      </m:den>
                    </m:f>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4</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4</m:t>
                        </m:r>
                      </m:den>
                    </m:f>
                  </m:oMath>
                </a14:m>
                <a:r>
                  <a:rPr lang="en-US" dirty="0"/>
                  <a:t> 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4</m:t>
                        </m:r>
                      </m:den>
                    </m:f>
                  </m:oMath>
                </a14:m>
                <a:r>
                  <a:rPr lang="en-US" dirty="0"/>
                  <a:t>  = 0</a:t>
                </a:r>
              </a:p>
              <a:p>
                <a:pPr marL="0" indent="0">
                  <a:buNone/>
                </a:pPr>
                <a:endParaRPr lang="en-US" dirty="0"/>
              </a:p>
            </p:txBody>
          </p:sp>
        </mc:Choice>
        <mc:Fallback>
          <p:sp>
            <p:nvSpPr>
              <p:cNvPr id="3" name="Content Placeholder 2">
                <a:extLst>
                  <a:ext uri="{FF2B5EF4-FFF2-40B4-BE49-F238E27FC236}">
                    <a16:creationId xmlns:a16="http://schemas.microsoft.com/office/drawing/2014/main" id="{287B9C6D-F491-CC95-1237-F770B76F537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801136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EE50-1EE7-187F-2E66-D642CEC64A22}"/>
              </a:ext>
            </a:extLst>
          </p:cNvPr>
          <p:cNvSpPr>
            <a:spLocks noGrp="1"/>
          </p:cNvSpPr>
          <p:nvPr>
            <p:ph type="title"/>
          </p:nvPr>
        </p:nvSpPr>
        <p:spPr/>
        <p:txBody>
          <a:bodyPr/>
          <a:lstStyle/>
          <a:p>
            <a:r>
              <a:rPr lang="en-US" dirty="0"/>
              <a:t>Entropy</a:t>
            </a:r>
          </a:p>
        </p:txBody>
      </p:sp>
      <p:pic>
        <p:nvPicPr>
          <p:cNvPr id="4" name="Content Placeholder 3">
            <a:extLst>
              <a:ext uri="{FF2B5EF4-FFF2-40B4-BE49-F238E27FC236}">
                <a16:creationId xmlns:a16="http://schemas.microsoft.com/office/drawing/2014/main" id="{9A772E30-485B-1582-959E-96C7913661BB}"/>
              </a:ext>
            </a:extLst>
          </p:cNvPr>
          <p:cNvPicPr>
            <a:picLocks noGrp="1" noChangeAspect="1"/>
          </p:cNvPicPr>
          <p:nvPr>
            <p:ph idx="1"/>
          </p:nvPr>
        </p:nvPicPr>
        <p:blipFill>
          <a:blip r:embed="rId2"/>
          <a:stretch>
            <a:fillRect/>
          </a:stretch>
        </p:blipFill>
        <p:spPr>
          <a:xfrm>
            <a:off x="1717497" y="1825625"/>
            <a:ext cx="8757005" cy="4351338"/>
          </a:xfrm>
          <a:prstGeom prst="rect">
            <a:avLst/>
          </a:prstGeom>
        </p:spPr>
      </p:pic>
    </p:spTree>
    <p:extLst>
      <p:ext uri="{BB962C8B-B14F-4D97-AF65-F5344CB8AC3E}">
        <p14:creationId xmlns:p14="http://schemas.microsoft.com/office/powerpoint/2010/main" val="410449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8A6-6D61-4FD8-9BE0-6070DC05238F}"/>
              </a:ext>
            </a:extLst>
          </p:cNvPr>
          <p:cNvSpPr>
            <a:spLocks noGrp="1"/>
          </p:cNvSpPr>
          <p:nvPr>
            <p:ph type="title"/>
          </p:nvPr>
        </p:nvSpPr>
        <p:spPr/>
        <p:txBody>
          <a:bodyPr/>
          <a:lstStyle/>
          <a:p>
            <a:r>
              <a:rPr lang="en-US" dirty="0"/>
              <a:t>Information Gain</a:t>
            </a:r>
          </a:p>
        </p:txBody>
      </p:sp>
      <p:sp>
        <p:nvSpPr>
          <p:cNvPr id="3" name="Content Placeholder 2">
            <a:extLst>
              <a:ext uri="{FF2B5EF4-FFF2-40B4-BE49-F238E27FC236}">
                <a16:creationId xmlns:a16="http://schemas.microsoft.com/office/drawing/2014/main" id="{0C3D0817-4B84-4205-9F33-C787F175648F}"/>
              </a:ext>
            </a:extLst>
          </p:cNvPr>
          <p:cNvSpPr>
            <a:spLocks noGrp="1"/>
          </p:cNvSpPr>
          <p:nvPr>
            <p:ph idx="1"/>
          </p:nvPr>
        </p:nvSpPr>
        <p:spPr/>
        <p:txBody>
          <a:bodyPr>
            <a:normAutofit lnSpcReduction="10000"/>
          </a:bodyPr>
          <a:lstStyle/>
          <a:p>
            <a:r>
              <a:rPr lang="en-US" dirty="0"/>
              <a:t>What will happen if an attribute A is selected?</a:t>
            </a:r>
          </a:p>
          <a:p>
            <a:r>
              <a:rPr lang="en-US" dirty="0"/>
              <a:t>If A has k values, the instances S will be divided into subsets: S</a:t>
            </a:r>
            <a:r>
              <a:rPr lang="en-US" baseline="-25000" dirty="0"/>
              <a:t>1</a:t>
            </a:r>
            <a:r>
              <a:rPr lang="en-US" dirty="0"/>
              <a:t>, …, S</a:t>
            </a:r>
            <a:r>
              <a:rPr lang="en-US" baseline="-25000" dirty="0"/>
              <a:t>k</a:t>
            </a:r>
            <a:r>
              <a:rPr lang="en-US" dirty="0"/>
              <a:t>.</a:t>
            </a:r>
          </a:p>
          <a:p>
            <a:r>
              <a:rPr lang="en-US" dirty="0"/>
              <a:t>After A is tested: </a:t>
            </a:r>
            <a:r>
              <a:rPr lang="en-US" altLang="zh-CN" dirty="0"/>
              <a:t>the expected entropy is </a:t>
            </a:r>
            <a:endParaRPr lang="en-US" dirty="0"/>
          </a:p>
          <a:p>
            <a:r>
              <a:rPr lang="en-US" dirty="0"/>
              <a:t>Before A is tested: Entropy(S)</a:t>
            </a:r>
          </a:p>
          <a:p>
            <a:r>
              <a:rPr lang="en-US" b="1" dirty="0"/>
              <a:t>Information gain:</a:t>
            </a:r>
          </a:p>
          <a:p>
            <a:endParaRPr lang="en-US" dirty="0"/>
          </a:p>
          <a:p>
            <a:endParaRPr lang="en-US" dirty="0"/>
          </a:p>
          <a:p>
            <a:r>
              <a:rPr lang="en-US" dirty="0">
                <a:solidFill>
                  <a:srgbClr val="FF0000"/>
                </a:solidFill>
              </a:rPr>
              <a:t>ID3: select the attribute that can maximize Gain(S,A), until every leaf is pure.</a:t>
            </a:r>
          </a:p>
          <a:p>
            <a:endParaRPr lang="en-US" dirty="0"/>
          </a:p>
        </p:txBody>
      </p:sp>
      <p:pic>
        <p:nvPicPr>
          <p:cNvPr id="7" name="Picture 6">
            <a:extLst>
              <a:ext uri="{FF2B5EF4-FFF2-40B4-BE49-F238E27FC236}">
                <a16:creationId xmlns:a16="http://schemas.microsoft.com/office/drawing/2014/main" id="{06601133-A056-41D8-9BEA-7BBB8B9748E9}"/>
              </a:ext>
            </a:extLst>
          </p:cNvPr>
          <p:cNvPicPr>
            <a:picLocks noChangeAspect="1"/>
          </p:cNvPicPr>
          <p:nvPr/>
        </p:nvPicPr>
        <p:blipFill>
          <a:blip r:embed="rId2"/>
          <a:stretch>
            <a:fillRect/>
          </a:stretch>
        </p:blipFill>
        <p:spPr>
          <a:xfrm>
            <a:off x="7228296" y="2736673"/>
            <a:ext cx="2006239" cy="493562"/>
          </a:xfrm>
          <a:prstGeom prst="rect">
            <a:avLst/>
          </a:prstGeom>
        </p:spPr>
      </p:pic>
      <p:pic>
        <p:nvPicPr>
          <p:cNvPr id="9" name="Picture 8">
            <a:extLst>
              <a:ext uri="{FF2B5EF4-FFF2-40B4-BE49-F238E27FC236}">
                <a16:creationId xmlns:a16="http://schemas.microsoft.com/office/drawing/2014/main" id="{4BD7A4AE-52E0-456E-8294-1A53AD99DD5D}"/>
              </a:ext>
            </a:extLst>
          </p:cNvPr>
          <p:cNvPicPr>
            <a:picLocks noChangeAspect="1"/>
          </p:cNvPicPr>
          <p:nvPr/>
        </p:nvPicPr>
        <p:blipFill>
          <a:blip r:embed="rId3"/>
          <a:stretch>
            <a:fillRect/>
          </a:stretch>
        </p:blipFill>
        <p:spPr>
          <a:xfrm>
            <a:off x="1133140" y="4219387"/>
            <a:ext cx="7662155" cy="721643"/>
          </a:xfrm>
          <a:prstGeom prst="rect">
            <a:avLst/>
          </a:prstGeom>
        </p:spPr>
      </p:pic>
    </p:spTree>
    <p:extLst>
      <p:ext uri="{BB962C8B-B14F-4D97-AF65-F5344CB8AC3E}">
        <p14:creationId xmlns:p14="http://schemas.microsoft.com/office/powerpoint/2010/main" val="337923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497BE-233D-7690-E2E6-B47088599380}"/>
              </a:ext>
            </a:extLst>
          </p:cNvPr>
          <p:cNvSpPr>
            <a:spLocks noGrp="1"/>
          </p:cNvSpPr>
          <p:nvPr>
            <p:ph type="title"/>
          </p:nvPr>
        </p:nvSpPr>
        <p:spPr/>
        <p:txBody>
          <a:bodyPr/>
          <a:lstStyle/>
          <a:p>
            <a:r>
              <a:rPr lang="en-US" dirty="0"/>
              <a:t>Information Gain</a:t>
            </a:r>
          </a:p>
        </p:txBody>
      </p:sp>
      <p:sp>
        <p:nvSpPr>
          <p:cNvPr id="3" name="Content Placeholder 2">
            <a:extLst>
              <a:ext uri="{FF2B5EF4-FFF2-40B4-BE49-F238E27FC236}">
                <a16:creationId xmlns:a16="http://schemas.microsoft.com/office/drawing/2014/main" id="{4B278089-966F-D93B-E5B7-40E2A21A47B9}"/>
              </a:ext>
            </a:extLst>
          </p:cNvPr>
          <p:cNvSpPr>
            <a:spLocks noGrp="1"/>
          </p:cNvSpPr>
          <p:nvPr>
            <p:ph idx="1"/>
          </p:nvPr>
        </p:nvSpPr>
        <p:spPr/>
        <p:txBody>
          <a:bodyPr/>
          <a:lstStyle/>
          <a:p>
            <a:r>
              <a:rPr lang="en-US" dirty="0"/>
              <a:t>Let’s look back and calculate the information gain of “Age&lt;15” and “I </a:t>
            </a:r>
            <a:r>
              <a:rPr lang="en-US" dirty="0" err="1"/>
              <a:t>sMale</a:t>
            </a:r>
            <a:r>
              <a:rPr lang="en-US" dirty="0"/>
              <a:t>”</a:t>
            </a:r>
          </a:p>
        </p:txBody>
      </p:sp>
      <p:graphicFrame>
        <p:nvGraphicFramePr>
          <p:cNvPr id="4" name="Table 13">
            <a:extLst>
              <a:ext uri="{FF2B5EF4-FFF2-40B4-BE49-F238E27FC236}">
                <a16:creationId xmlns:a16="http://schemas.microsoft.com/office/drawing/2014/main" id="{42A4CA53-2EEB-2D95-B398-0263F97AF9C8}"/>
              </a:ext>
            </a:extLst>
          </p:cNvPr>
          <p:cNvGraphicFramePr>
            <a:graphicFrameLocks noGrp="1"/>
          </p:cNvGraphicFramePr>
          <p:nvPr>
            <p:extLst>
              <p:ext uri="{D42A27DB-BD31-4B8C-83A1-F6EECF244321}">
                <p14:modId xmlns:p14="http://schemas.microsoft.com/office/powerpoint/2010/main" val="122642636"/>
              </p:ext>
            </p:extLst>
          </p:nvPr>
        </p:nvGraphicFramePr>
        <p:xfrm>
          <a:off x="6806613" y="166334"/>
          <a:ext cx="3455538" cy="1524354"/>
        </p:xfrm>
        <a:graphic>
          <a:graphicData uri="http://schemas.openxmlformats.org/drawingml/2006/table">
            <a:tbl>
              <a:tblPr firstRow="1" bandRow="1">
                <a:tableStyleId>{5940675A-B579-460E-94D1-54222C63F5DA}</a:tableStyleId>
              </a:tblPr>
              <a:tblGrid>
                <a:gridCol w="886766">
                  <a:extLst>
                    <a:ext uri="{9D8B030D-6E8A-4147-A177-3AD203B41FA5}">
                      <a16:colId xmlns:a16="http://schemas.microsoft.com/office/drawing/2014/main" val="2149588939"/>
                    </a:ext>
                  </a:extLst>
                </a:gridCol>
                <a:gridCol w="886766">
                  <a:extLst>
                    <a:ext uri="{9D8B030D-6E8A-4147-A177-3AD203B41FA5}">
                      <a16:colId xmlns:a16="http://schemas.microsoft.com/office/drawing/2014/main" val="767032877"/>
                    </a:ext>
                  </a:extLst>
                </a:gridCol>
                <a:gridCol w="886766">
                  <a:extLst>
                    <a:ext uri="{9D8B030D-6E8A-4147-A177-3AD203B41FA5}">
                      <a16:colId xmlns:a16="http://schemas.microsoft.com/office/drawing/2014/main" val="1724729362"/>
                    </a:ext>
                  </a:extLst>
                </a:gridCol>
                <a:gridCol w="795240">
                  <a:extLst>
                    <a:ext uri="{9D8B030D-6E8A-4147-A177-3AD203B41FA5}">
                      <a16:colId xmlns:a16="http://schemas.microsoft.com/office/drawing/2014/main" val="3739659841"/>
                    </a:ext>
                  </a:extLst>
                </a:gridCol>
              </a:tblGrid>
              <a:tr h="256658">
                <a:tc>
                  <a:txBody>
                    <a:bodyPr/>
                    <a:lstStyle/>
                    <a:p>
                      <a:endParaRPr lang="en-US" sz="1050" dirty="0"/>
                    </a:p>
                  </a:txBody>
                  <a:tcPr/>
                </a:tc>
                <a:tc>
                  <a:txBody>
                    <a:bodyPr/>
                    <a:lstStyle/>
                    <a:p>
                      <a:r>
                        <a:rPr lang="en-US" sz="1050" dirty="0"/>
                        <a:t>Age&lt;15</a:t>
                      </a:r>
                    </a:p>
                  </a:txBody>
                  <a:tcPr/>
                </a:tc>
                <a:tc>
                  <a:txBody>
                    <a:bodyPr/>
                    <a:lstStyle/>
                    <a:p>
                      <a:r>
                        <a:rPr lang="en-US" sz="1050" dirty="0"/>
                        <a:t>Is Male</a:t>
                      </a:r>
                    </a:p>
                  </a:txBody>
                  <a:tcPr/>
                </a:tc>
                <a:tc>
                  <a:txBody>
                    <a:bodyPr/>
                    <a:lstStyle/>
                    <a:p>
                      <a:r>
                        <a:rPr lang="en-US" sz="1050" dirty="0"/>
                        <a:t>Play Game</a:t>
                      </a:r>
                    </a:p>
                  </a:txBody>
                  <a:tcPr/>
                </a:tc>
                <a:extLst>
                  <a:ext uri="{0D108BD9-81ED-4DB2-BD59-A6C34878D82A}">
                    <a16:rowId xmlns:a16="http://schemas.microsoft.com/office/drawing/2014/main" val="3454423365"/>
                  </a:ext>
                </a:extLst>
              </a:tr>
              <a:tr h="256658">
                <a:tc>
                  <a:txBody>
                    <a:bodyPr/>
                    <a:lstStyle/>
                    <a:p>
                      <a:r>
                        <a:rPr lang="en-US" sz="1050" dirty="0"/>
                        <a:t>Grandpa</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0</a:t>
                      </a:r>
                    </a:p>
                  </a:txBody>
                  <a:tcPr/>
                </a:tc>
                <a:extLst>
                  <a:ext uri="{0D108BD9-81ED-4DB2-BD59-A6C34878D82A}">
                    <a16:rowId xmlns:a16="http://schemas.microsoft.com/office/drawing/2014/main" val="1502329520"/>
                  </a:ext>
                </a:extLst>
              </a:tr>
              <a:tr h="256658">
                <a:tc>
                  <a:txBody>
                    <a:bodyPr/>
                    <a:lstStyle/>
                    <a:p>
                      <a:r>
                        <a:rPr lang="en-US" sz="1050" dirty="0"/>
                        <a:t>Grandma</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extLst>
                  <a:ext uri="{0D108BD9-81ED-4DB2-BD59-A6C34878D82A}">
                    <a16:rowId xmlns:a16="http://schemas.microsoft.com/office/drawing/2014/main" val="1141174486"/>
                  </a:ext>
                </a:extLst>
              </a:tr>
              <a:tr h="248274">
                <a:tc>
                  <a:txBody>
                    <a:bodyPr/>
                    <a:lstStyle/>
                    <a:p>
                      <a:r>
                        <a:rPr lang="en-US" sz="1050" dirty="0"/>
                        <a:t>Sister</a:t>
                      </a:r>
                    </a:p>
                  </a:txBody>
                  <a:tcPr/>
                </a:tc>
                <a:tc>
                  <a:txBody>
                    <a:bodyPr/>
                    <a:lstStyle/>
                    <a:p>
                      <a:r>
                        <a:rPr lang="en-US" sz="1050" dirty="0"/>
                        <a:t>1</a:t>
                      </a:r>
                    </a:p>
                  </a:txBody>
                  <a:tcPr/>
                </a:tc>
                <a:tc>
                  <a:txBody>
                    <a:bodyPr/>
                    <a:lstStyle/>
                    <a:p>
                      <a:r>
                        <a:rPr lang="en-US" sz="1050" dirty="0"/>
                        <a:t>0</a:t>
                      </a:r>
                    </a:p>
                  </a:txBody>
                  <a:tcPr/>
                </a:tc>
                <a:tc>
                  <a:txBody>
                    <a:bodyPr/>
                    <a:lstStyle/>
                    <a:p>
                      <a:r>
                        <a:rPr lang="en-US" sz="1050" dirty="0"/>
                        <a:t>0</a:t>
                      </a:r>
                    </a:p>
                  </a:txBody>
                  <a:tcPr/>
                </a:tc>
                <a:extLst>
                  <a:ext uri="{0D108BD9-81ED-4DB2-BD59-A6C34878D82A}">
                    <a16:rowId xmlns:a16="http://schemas.microsoft.com/office/drawing/2014/main" val="3601199356"/>
                  </a:ext>
                </a:extLst>
              </a:tr>
              <a:tr h="248274">
                <a:tc>
                  <a:txBody>
                    <a:bodyPr/>
                    <a:lstStyle/>
                    <a:p>
                      <a:r>
                        <a:rPr lang="en-US" sz="1050" dirty="0"/>
                        <a:t>Mom</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extLst>
                  <a:ext uri="{0D108BD9-81ED-4DB2-BD59-A6C34878D82A}">
                    <a16:rowId xmlns:a16="http://schemas.microsoft.com/office/drawing/2014/main" val="1465521561"/>
                  </a:ext>
                </a:extLst>
              </a:tr>
              <a:tr h="248274">
                <a:tc>
                  <a:txBody>
                    <a:bodyPr/>
                    <a:lstStyle/>
                    <a:p>
                      <a:r>
                        <a:rPr lang="en-US" sz="1050" dirty="0"/>
                        <a:t>Me</a:t>
                      </a:r>
                    </a:p>
                  </a:txBody>
                  <a:tcPr/>
                </a:tc>
                <a:tc>
                  <a:txBody>
                    <a:bodyPr/>
                    <a:lstStyle/>
                    <a:p>
                      <a:r>
                        <a:rPr lang="en-US" sz="1050" dirty="0"/>
                        <a:t>1</a:t>
                      </a:r>
                    </a:p>
                  </a:txBody>
                  <a:tcPr/>
                </a:tc>
                <a:tc>
                  <a:txBody>
                    <a:bodyPr/>
                    <a:lstStyle/>
                    <a:p>
                      <a:r>
                        <a:rPr lang="en-US" sz="1050" dirty="0"/>
                        <a:t>1</a:t>
                      </a:r>
                    </a:p>
                  </a:txBody>
                  <a:tcPr/>
                </a:tc>
                <a:tc>
                  <a:txBody>
                    <a:bodyPr/>
                    <a:lstStyle/>
                    <a:p>
                      <a:r>
                        <a:rPr lang="en-US" sz="1050" dirty="0"/>
                        <a:t>1</a:t>
                      </a:r>
                    </a:p>
                  </a:txBody>
                  <a:tcPr/>
                </a:tc>
                <a:extLst>
                  <a:ext uri="{0D108BD9-81ED-4DB2-BD59-A6C34878D82A}">
                    <a16:rowId xmlns:a16="http://schemas.microsoft.com/office/drawing/2014/main" val="1746425134"/>
                  </a:ext>
                </a:extLst>
              </a:tr>
            </a:tbl>
          </a:graphicData>
        </a:graphic>
      </p:graphicFrame>
      <p:sp>
        <p:nvSpPr>
          <p:cNvPr id="5" name="Oval 4">
            <a:extLst>
              <a:ext uri="{FF2B5EF4-FFF2-40B4-BE49-F238E27FC236}">
                <a16:creationId xmlns:a16="http://schemas.microsoft.com/office/drawing/2014/main" id="{0EAE2859-5C80-EE2A-251B-D8F2E1EA5AC5}"/>
              </a:ext>
            </a:extLst>
          </p:cNvPr>
          <p:cNvSpPr/>
          <p:nvPr/>
        </p:nvSpPr>
        <p:spPr>
          <a:xfrm>
            <a:off x="2882349" y="2514220"/>
            <a:ext cx="655982" cy="561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7" name="Oval 6">
            <a:extLst>
              <a:ext uri="{FF2B5EF4-FFF2-40B4-BE49-F238E27FC236}">
                <a16:creationId xmlns:a16="http://schemas.microsoft.com/office/drawing/2014/main" id="{04BFF881-A54C-F835-1AC8-A5F25AF2A096}"/>
              </a:ext>
            </a:extLst>
          </p:cNvPr>
          <p:cNvSpPr/>
          <p:nvPr/>
        </p:nvSpPr>
        <p:spPr>
          <a:xfrm>
            <a:off x="1535596" y="3925957"/>
            <a:ext cx="1008821" cy="730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cxnSp>
        <p:nvCxnSpPr>
          <p:cNvPr id="9" name="Straight Arrow Connector 8">
            <a:extLst>
              <a:ext uri="{FF2B5EF4-FFF2-40B4-BE49-F238E27FC236}">
                <a16:creationId xmlns:a16="http://schemas.microsoft.com/office/drawing/2014/main" id="{A4D84338-7632-01C7-64F1-3B7866EFB2C0}"/>
              </a:ext>
            </a:extLst>
          </p:cNvPr>
          <p:cNvCxnSpPr>
            <a:stCxn id="5" idx="3"/>
            <a:endCxn id="7" idx="0"/>
          </p:cNvCxnSpPr>
          <p:nvPr/>
        </p:nvCxnSpPr>
        <p:spPr>
          <a:xfrm flipH="1">
            <a:off x="2040007" y="2993542"/>
            <a:ext cx="938408" cy="932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AFD5D5F8-7F87-7D0D-A53C-0DF422AB87AA}"/>
              </a:ext>
            </a:extLst>
          </p:cNvPr>
          <p:cNvSpPr/>
          <p:nvPr/>
        </p:nvSpPr>
        <p:spPr>
          <a:xfrm>
            <a:off x="3834848" y="3925957"/>
            <a:ext cx="1008821" cy="730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AA761E79-A3BD-EFDF-8EB8-780B8F17417E}"/>
              </a:ext>
            </a:extLst>
          </p:cNvPr>
          <p:cNvCxnSpPr>
            <a:stCxn id="5" idx="5"/>
            <a:endCxn id="10" idx="0"/>
          </p:cNvCxnSpPr>
          <p:nvPr/>
        </p:nvCxnSpPr>
        <p:spPr>
          <a:xfrm>
            <a:off x="3442265" y="2993542"/>
            <a:ext cx="896994" cy="932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D9247FFC-282B-C709-AFCC-1A1E6185D6C6}"/>
              </a:ext>
            </a:extLst>
          </p:cNvPr>
          <p:cNvSpPr txBox="1"/>
          <p:nvPr/>
        </p:nvSpPr>
        <p:spPr>
          <a:xfrm>
            <a:off x="1596035" y="3157333"/>
            <a:ext cx="979846" cy="369332"/>
          </a:xfrm>
          <a:prstGeom prst="rect">
            <a:avLst/>
          </a:prstGeom>
          <a:noFill/>
        </p:spPr>
        <p:txBody>
          <a:bodyPr wrap="square" rtlCol="0">
            <a:spAutoFit/>
          </a:bodyPr>
          <a:lstStyle/>
          <a:p>
            <a:r>
              <a:rPr lang="en-US" dirty="0"/>
              <a:t>Age&lt;15</a:t>
            </a:r>
          </a:p>
        </p:txBody>
      </p:sp>
      <p:sp>
        <p:nvSpPr>
          <p:cNvPr id="14" name="TextBox 13">
            <a:extLst>
              <a:ext uri="{FF2B5EF4-FFF2-40B4-BE49-F238E27FC236}">
                <a16:creationId xmlns:a16="http://schemas.microsoft.com/office/drawing/2014/main" id="{EC4DB190-62F1-20FB-11AF-9EFF12DEDF5F}"/>
              </a:ext>
            </a:extLst>
          </p:cNvPr>
          <p:cNvSpPr txBox="1"/>
          <p:nvPr/>
        </p:nvSpPr>
        <p:spPr>
          <a:xfrm>
            <a:off x="3741231" y="3086967"/>
            <a:ext cx="979846" cy="369332"/>
          </a:xfrm>
          <a:prstGeom prst="rect">
            <a:avLst/>
          </a:prstGeom>
          <a:noFill/>
        </p:spPr>
        <p:txBody>
          <a:bodyPr wrap="square" rtlCol="0">
            <a:spAutoFit/>
          </a:bodyPr>
          <a:lstStyle/>
          <a:p>
            <a:r>
              <a:rPr lang="en-US" dirty="0"/>
              <a:t>Age&gt;15</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870961F-F08C-E570-2161-FB18FFBE75D4}"/>
                  </a:ext>
                </a:extLst>
              </p:cNvPr>
              <p:cNvSpPr txBox="1"/>
              <p:nvPr/>
            </p:nvSpPr>
            <p:spPr>
              <a:xfrm>
                <a:off x="1357717" y="5070857"/>
                <a:ext cx="6688010" cy="1156214"/>
              </a:xfrm>
              <a:prstGeom prst="rect">
                <a:avLst/>
              </a:prstGeom>
              <a:noFill/>
            </p:spPr>
            <p:txBody>
              <a:bodyPr wrap="square" rtlCol="0">
                <a:spAutoFit/>
              </a:bodyPr>
              <a:lstStyle/>
              <a:p>
                <a:r>
                  <a:rPr lang="en-US" dirty="0"/>
                  <a:t>Gain(S, Age&lt;15) = E(S) –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5</m:t>
                        </m:r>
                      </m:den>
                    </m:f>
                    <m:r>
                      <a:rPr lang="en-US" b="0" i="1" smtClean="0">
                        <a:latin typeface="Cambria Math" panose="02040503050406030204" pitchFamily="18" charset="0"/>
                      </a:rPr>
                      <m:t>𝐸</m:t>
                    </m:r>
                    <m:r>
                      <a:rPr lang="en-US" b="0" i="1" smtClean="0">
                        <a:latin typeface="Cambria Math" panose="02040503050406030204" pitchFamily="18" charset="0"/>
                      </a:rPr>
                      <m:t>(1+,1−)</m:t>
                    </m:r>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5</m:t>
                        </m:r>
                      </m:den>
                    </m:f>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(0+, 3−)</m:t>
                    </m:r>
                  </m:oMath>
                </a14:m>
                <a:r>
                  <a:rPr lang="en-US" dirty="0"/>
                  <a:t>  = E(S)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a14:m>
                <a:endParaRPr lang="en-US" b="0" dirty="0"/>
              </a:p>
              <a:p>
                <a:r>
                  <a:rPr lang="en-US" dirty="0"/>
                  <a:t>Gain(S, </a:t>
                </a:r>
                <a:r>
                  <a:rPr lang="en-US" dirty="0" err="1"/>
                  <a:t>IsMale</a:t>
                </a:r>
                <a:r>
                  <a:rPr lang="en-US" dirty="0"/>
                  <a:t>) = E(S) –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5</m:t>
                        </m:r>
                      </m:den>
                    </m:f>
                    <m:r>
                      <a:rPr lang="en-US" b="0" i="1" smtClean="0">
                        <a:latin typeface="Cambria Math" panose="02040503050406030204" pitchFamily="18" charset="0"/>
                      </a:rPr>
                      <m:t>𝐸</m:t>
                    </m:r>
                    <m:r>
                      <a:rPr lang="en-US" b="0" i="1" smtClean="0">
                        <a:latin typeface="Cambria Math" panose="02040503050406030204" pitchFamily="18" charset="0"/>
                      </a:rPr>
                      <m:t>(1+,1−)</m:t>
                    </m:r>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5</m:t>
                        </m:r>
                      </m:den>
                    </m:f>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(0+, 3−)</m:t>
                    </m:r>
                  </m:oMath>
                </a14:m>
                <a:r>
                  <a:rPr lang="en-US" dirty="0"/>
                  <a:t>  = E(S)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a14:m>
                <a:endParaRPr lang="en-US" dirty="0"/>
              </a:p>
              <a:p>
                <a:endParaRPr lang="en-US" dirty="0"/>
              </a:p>
            </p:txBody>
          </p:sp>
        </mc:Choice>
        <mc:Fallback>
          <p:sp>
            <p:nvSpPr>
              <p:cNvPr id="15" name="TextBox 14">
                <a:extLst>
                  <a:ext uri="{FF2B5EF4-FFF2-40B4-BE49-F238E27FC236}">
                    <a16:creationId xmlns:a16="http://schemas.microsoft.com/office/drawing/2014/main" id="{D870961F-F08C-E570-2161-FB18FFBE75D4}"/>
                  </a:ext>
                </a:extLst>
              </p:cNvPr>
              <p:cNvSpPr txBox="1">
                <a:spLocks noRot="1" noChangeAspect="1" noMove="1" noResize="1" noEditPoints="1" noAdjustHandles="1" noChangeArrowheads="1" noChangeShapeType="1" noTextEdit="1"/>
              </p:cNvSpPr>
              <p:nvPr/>
            </p:nvSpPr>
            <p:spPr>
              <a:xfrm>
                <a:off x="1357717" y="5070857"/>
                <a:ext cx="6688010" cy="1156214"/>
              </a:xfrm>
              <a:prstGeom prst="rect">
                <a:avLst/>
              </a:prstGeom>
              <a:blipFill>
                <a:blip r:embed="rId2"/>
                <a:stretch>
                  <a:fillRect l="-820"/>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F81480AE-A8E4-E5F7-031A-F4EDEEE84A8C}"/>
              </a:ext>
            </a:extLst>
          </p:cNvPr>
          <p:cNvSpPr/>
          <p:nvPr/>
        </p:nvSpPr>
        <p:spPr>
          <a:xfrm>
            <a:off x="8383659" y="2378385"/>
            <a:ext cx="655982" cy="561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7" name="Oval 16">
            <a:extLst>
              <a:ext uri="{FF2B5EF4-FFF2-40B4-BE49-F238E27FC236}">
                <a16:creationId xmlns:a16="http://schemas.microsoft.com/office/drawing/2014/main" id="{28B0542E-D847-1A6E-1C0C-09F904147BD9}"/>
              </a:ext>
            </a:extLst>
          </p:cNvPr>
          <p:cNvSpPr/>
          <p:nvPr/>
        </p:nvSpPr>
        <p:spPr>
          <a:xfrm>
            <a:off x="7036906" y="3790122"/>
            <a:ext cx="1008821" cy="730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cxnSp>
        <p:nvCxnSpPr>
          <p:cNvPr id="18" name="Straight Arrow Connector 17">
            <a:extLst>
              <a:ext uri="{FF2B5EF4-FFF2-40B4-BE49-F238E27FC236}">
                <a16:creationId xmlns:a16="http://schemas.microsoft.com/office/drawing/2014/main" id="{A29224C5-80B2-EC05-B6CF-1544314805BE}"/>
              </a:ext>
            </a:extLst>
          </p:cNvPr>
          <p:cNvCxnSpPr>
            <a:stCxn id="16" idx="3"/>
            <a:endCxn id="17" idx="0"/>
          </p:cNvCxnSpPr>
          <p:nvPr/>
        </p:nvCxnSpPr>
        <p:spPr>
          <a:xfrm flipH="1">
            <a:off x="7541317" y="2857707"/>
            <a:ext cx="938408" cy="932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13D27407-C81A-AA64-FA8D-58CE58E4C846}"/>
              </a:ext>
            </a:extLst>
          </p:cNvPr>
          <p:cNvSpPr/>
          <p:nvPr/>
        </p:nvSpPr>
        <p:spPr>
          <a:xfrm>
            <a:off x="9336158" y="3790122"/>
            <a:ext cx="1008821" cy="730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20" name="Straight Arrow Connector 19">
            <a:extLst>
              <a:ext uri="{FF2B5EF4-FFF2-40B4-BE49-F238E27FC236}">
                <a16:creationId xmlns:a16="http://schemas.microsoft.com/office/drawing/2014/main" id="{30F40993-37C4-F9EA-9D00-3B00326ED53B}"/>
              </a:ext>
            </a:extLst>
          </p:cNvPr>
          <p:cNvCxnSpPr>
            <a:stCxn id="16" idx="5"/>
            <a:endCxn id="19" idx="0"/>
          </p:cNvCxnSpPr>
          <p:nvPr/>
        </p:nvCxnSpPr>
        <p:spPr>
          <a:xfrm>
            <a:off x="8943575" y="2857707"/>
            <a:ext cx="896994" cy="932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C0DDC84-9379-F4D8-01C2-3AE79413D06C}"/>
              </a:ext>
            </a:extLst>
          </p:cNvPr>
          <p:cNvSpPr txBox="1"/>
          <p:nvPr/>
        </p:nvSpPr>
        <p:spPr>
          <a:xfrm>
            <a:off x="7097345" y="3021498"/>
            <a:ext cx="979846" cy="369332"/>
          </a:xfrm>
          <a:prstGeom prst="rect">
            <a:avLst/>
          </a:prstGeom>
          <a:noFill/>
        </p:spPr>
        <p:txBody>
          <a:bodyPr wrap="square" rtlCol="0">
            <a:spAutoFit/>
          </a:bodyPr>
          <a:lstStyle/>
          <a:p>
            <a:r>
              <a:rPr lang="en-US" dirty="0"/>
              <a:t>Is Male</a:t>
            </a:r>
          </a:p>
        </p:txBody>
      </p:sp>
      <p:sp>
        <p:nvSpPr>
          <p:cNvPr id="22" name="TextBox 21">
            <a:extLst>
              <a:ext uri="{FF2B5EF4-FFF2-40B4-BE49-F238E27FC236}">
                <a16:creationId xmlns:a16="http://schemas.microsoft.com/office/drawing/2014/main" id="{8F9D6BCB-39CD-C677-DF8D-5353A32AF956}"/>
              </a:ext>
            </a:extLst>
          </p:cNvPr>
          <p:cNvSpPr txBox="1"/>
          <p:nvPr/>
        </p:nvSpPr>
        <p:spPr>
          <a:xfrm>
            <a:off x="9242541" y="2951132"/>
            <a:ext cx="1654890" cy="369332"/>
          </a:xfrm>
          <a:prstGeom prst="rect">
            <a:avLst/>
          </a:prstGeom>
          <a:noFill/>
        </p:spPr>
        <p:txBody>
          <a:bodyPr wrap="square" rtlCol="0">
            <a:spAutoFit/>
          </a:bodyPr>
          <a:lstStyle/>
          <a:p>
            <a:r>
              <a:rPr lang="en-US" dirty="0"/>
              <a:t>Is Not Male</a:t>
            </a:r>
          </a:p>
        </p:txBody>
      </p:sp>
    </p:spTree>
    <p:extLst>
      <p:ext uri="{BB962C8B-B14F-4D97-AF65-F5344CB8AC3E}">
        <p14:creationId xmlns:p14="http://schemas.microsoft.com/office/powerpoint/2010/main" val="249178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39F86-42AF-40C1-ADAE-C0CCB39D0144}"/>
              </a:ext>
            </a:extLst>
          </p:cNvPr>
          <p:cNvSpPr>
            <a:spLocks noGrp="1"/>
          </p:cNvSpPr>
          <p:nvPr>
            <p:ph type="title"/>
          </p:nvPr>
        </p:nvSpPr>
        <p:spPr/>
        <p:txBody>
          <a:bodyPr/>
          <a:lstStyle/>
          <a:p>
            <a:r>
              <a:rPr lang="en-US" dirty="0"/>
              <a:t>Now, Let’s look at a complex example</a:t>
            </a:r>
          </a:p>
        </p:txBody>
      </p:sp>
      <p:pic>
        <p:nvPicPr>
          <p:cNvPr id="5" name="Content Placeholder 4">
            <a:extLst>
              <a:ext uri="{FF2B5EF4-FFF2-40B4-BE49-F238E27FC236}">
                <a16:creationId xmlns:a16="http://schemas.microsoft.com/office/drawing/2014/main" id="{6607617B-2960-40CB-B243-A8569A8E2BFB}"/>
              </a:ext>
            </a:extLst>
          </p:cNvPr>
          <p:cNvPicPr>
            <a:picLocks noGrp="1" noChangeAspect="1"/>
          </p:cNvPicPr>
          <p:nvPr>
            <p:ph idx="1"/>
          </p:nvPr>
        </p:nvPicPr>
        <p:blipFill>
          <a:blip r:embed="rId2"/>
          <a:stretch>
            <a:fillRect/>
          </a:stretch>
        </p:blipFill>
        <p:spPr>
          <a:xfrm>
            <a:off x="1604325" y="1834902"/>
            <a:ext cx="8324496" cy="5023098"/>
          </a:xfrm>
        </p:spPr>
      </p:pic>
      <p:sp>
        <p:nvSpPr>
          <p:cNvPr id="4" name="TextBox 3">
            <a:extLst>
              <a:ext uri="{FF2B5EF4-FFF2-40B4-BE49-F238E27FC236}">
                <a16:creationId xmlns:a16="http://schemas.microsoft.com/office/drawing/2014/main" id="{15A321AD-61DA-AF0E-E781-7516505E7A39}"/>
              </a:ext>
            </a:extLst>
          </p:cNvPr>
          <p:cNvSpPr txBox="1"/>
          <p:nvPr/>
        </p:nvSpPr>
        <p:spPr>
          <a:xfrm>
            <a:off x="1604325" y="1401418"/>
            <a:ext cx="2857499" cy="369332"/>
          </a:xfrm>
          <a:prstGeom prst="rect">
            <a:avLst/>
          </a:prstGeom>
          <a:noFill/>
        </p:spPr>
        <p:txBody>
          <a:bodyPr wrap="square" rtlCol="0">
            <a:spAutoFit/>
          </a:bodyPr>
          <a:lstStyle/>
          <a:p>
            <a:r>
              <a:rPr lang="en-US" dirty="0"/>
              <a:t>When do I play tennis?</a:t>
            </a:r>
          </a:p>
        </p:txBody>
      </p:sp>
    </p:spTree>
    <p:extLst>
      <p:ext uri="{BB962C8B-B14F-4D97-AF65-F5344CB8AC3E}">
        <p14:creationId xmlns:p14="http://schemas.microsoft.com/office/powerpoint/2010/main" val="638316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794</Words>
  <Application>Microsoft Office PowerPoint</Application>
  <PresentationFormat>Widescreen</PresentationFormat>
  <Paragraphs>162</Paragraphs>
  <Slides>21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Decision Tree</vt:lpstr>
      <vt:lpstr>What is a decision tree ?</vt:lpstr>
      <vt:lpstr>What is a decision tree ?</vt:lpstr>
      <vt:lpstr>Entropy</vt:lpstr>
      <vt:lpstr>Example</vt:lpstr>
      <vt:lpstr>Entropy</vt:lpstr>
      <vt:lpstr>Information Gain</vt:lpstr>
      <vt:lpstr>Information Gain</vt:lpstr>
      <vt:lpstr>Now, Let’s look at a complex example</vt:lpstr>
      <vt:lpstr>Construct the decision tree using ID3 algorithm</vt:lpstr>
      <vt:lpstr>Exercise 1</vt:lpstr>
      <vt:lpstr>Exercise 1 Solution</vt:lpstr>
      <vt:lpstr>Exercise II</vt:lpstr>
      <vt:lpstr>Exercise II</vt:lpstr>
      <vt:lpstr>Exercise II solution</vt:lpstr>
      <vt:lpstr>Visualize the Decision Tree</vt:lpstr>
      <vt:lpstr>Visualize the Decision Tree</vt:lpstr>
      <vt:lpstr>Overfitting</vt:lpstr>
      <vt:lpstr>QUIZ Time</vt:lpstr>
      <vt:lpstr>PowerPoint Presentation</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张 琳瑞</dc:creator>
  <cp:lastModifiedBy>张 琳瑞</cp:lastModifiedBy>
  <cp:revision>11</cp:revision>
  <dcterms:created xsi:type="dcterms:W3CDTF">2022-05-13T14:02:01Z</dcterms:created>
  <dcterms:modified xsi:type="dcterms:W3CDTF">2023-05-14T19:53:09Z</dcterms:modified>
</cp:coreProperties>
</file>